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5"/>
  </p:notesMasterIdLst>
  <p:sldIdLst>
    <p:sldId id="256" r:id="rId5"/>
    <p:sldId id="257" r:id="rId6"/>
    <p:sldId id="262" r:id="rId7"/>
    <p:sldId id="265" r:id="rId8"/>
    <p:sldId id="258" r:id="rId9"/>
    <p:sldId id="267" r:id="rId10"/>
    <p:sldId id="268" r:id="rId11"/>
    <p:sldId id="266" r:id="rId12"/>
    <p:sldId id="278" r:id="rId13"/>
    <p:sldId id="292" r:id="rId14"/>
    <p:sldId id="286" r:id="rId15"/>
    <p:sldId id="289" r:id="rId16"/>
    <p:sldId id="273" r:id="rId17"/>
    <p:sldId id="281" r:id="rId18"/>
    <p:sldId id="285" r:id="rId19"/>
    <p:sldId id="290" r:id="rId20"/>
    <p:sldId id="271" r:id="rId21"/>
    <p:sldId id="279" r:id="rId22"/>
    <p:sldId id="284" r:id="rId23"/>
    <p:sldId id="274" r:id="rId24"/>
    <p:sldId id="275" r:id="rId25"/>
    <p:sldId id="277" r:id="rId26"/>
    <p:sldId id="291" r:id="rId27"/>
    <p:sldId id="263" r:id="rId28"/>
    <p:sldId id="288" r:id="rId29"/>
    <p:sldId id="287" r:id="rId30"/>
    <p:sldId id="293" r:id="rId31"/>
    <p:sldId id="264" r:id="rId32"/>
    <p:sldId id="280" r:id="rId33"/>
    <p:sldId id="261" r:id="rId34"/>
  </p:sldIdLst>
  <p:sldSz cx="12192000" cy="6858000"/>
  <p:notesSz cx="6858000" cy="9144000"/>
  <p:embeddedFontLs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Lato Light" panose="020F0502020204030203" pitchFamily="34" charset="0"/>
      <p:regular r:id="rId40"/>
      <p:italic r:id="rId41"/>
    </p:embeddedFont>
    <p:embeddedFont>
      <p:font typeface="Play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gfHuB6oL6H5Ii/p44/WiG85H9f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A6F"/>
    <a:srgbClr val="E9E365"/>
    <a:srgbClr val="7A7820"/>
    <a:srgbClr val="825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0543CB-A96A-4460-946A-AE86CAE88667}" v="1445" dt="2024-05-15T03:48:26.219"/>
    <p1510:client id="{ECB082FF-A4BD-4AB9-B2D1-A43A11D83826}" v="2393" dt="2024-05-15T02:41:26.470"/>
    <p1510:client id="{F9EA19FE-4D17-4A36-9614-4A71ECF539AB}" v="1105" dt="2024-05-15T03:29:49.2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8764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981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826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3971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276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61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2391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ỉ Tiêu đề">
  <p:cSld name="Chỉ Tiêu đề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Bản chiếu">
  <p:cSld name="Tiêu đề Bản chiếu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và Nội dung">
  <p:cSld name="Tiêu đề và Nội dung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330201" y="1092531"/>
            <a:ext cx="11556999" cy="4708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330201" y="196519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i Nội dung">
  <p:cSld name="Hai Nội dung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body" idx="1"/>
          </p:nvPr>
        </p:nvSpPr>
        <p:spPr>
          <a:xfrm>
            <a:off x="330201" y="1080655"/>
            <a:ext cx="5689599" cy="482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2"/>
          </p:nvPr>
        </p:nvSpPr>
        <p:spPr>
          <a:xfrm>
            <a:off x="6172199" y="1080655"/>
            <a:ext cx="5672529" cy="482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330201" y="196519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ội dung với Chú thích">
  <p:cSld name="Nội dung với Chú thích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5432960" y="987425"/>
            <a:ext cx="6454239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5432959" y="196519"/>
            <a:ext cx="6411769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3A6F"/>
              </a:buClr>
              <a:buSzPts val="2800"/>
              <a:buFont typeface="Lato"/>
              <a:buNone/>
              <a:defRPr sz="2800" b="1">
                <a:solidFill>
                  <a:srgbClr val="1D3A6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co.iarc.who.int/media/globocan/factsheets/populations/704-viet-nam-fact-sheet.pdf" TargetMode="External"/><Relationship Id="rId2" Type="http://schemas.openxmlformats.org/officeDocument/2006/relationships/hyperlink" Target="https://gco.iarc.who.int/media/globocan/factsheets/populations/900-world-fact-sheet.pdf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4DAFAB-0AAA-B19E-7551-D77BCF18E014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solidFill>
                  <a:schemeClr val="accent1">
                    <a:lumMod val="75000"/>
                  </a:schemeClr>
                </a:solidFill>
              </a:rPr>
              <a:t>01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397866" y="1245247"/>
            <a:ext cx="5689599" cy="482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2.1</a:t>
            </a:r>
            <a:r>
              <a:rPr lang="en-US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b="1">
                <a:solidFill>
                  <a:srgbClr val="1D3A6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UNet architecture</a:t>
            </a:r>
            <a:r>
              <a:rPr lang="en-US" b="1">
                <a:solidFill>
                  <a:srgbClr val="1D3A6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[6]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400" b="1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err="1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UNet</a:t>
            </a:r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CNN architecture for segmentation.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Resembles letter "U".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Encoder extracts features.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Two convolutional layers per block.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err="1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ReLU</a:t>
            </a:r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activation used.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 pooling </a:t>
            </a:r>
            <a:r>
              <a:rPr lang="en-US" sz="2400" b="0" i="0" err="1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downsamples</a:t>
            </a:r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features.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/>
          </a:p>
        </p:txBody>
      </p:sp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330201" y="196519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-VN" b="1"/>
              <a:t>2. </a:t>
            </a:r>
            <a:r>
              <a:rPr lang="en-US" b="1"/>
              <a:t>Related works</a:t>
            </a:r>
            <a:endParaRPr lang="vi-VN" b="1"/>
          </a:p>
        </p:txBody>
      </p:sp>
      <p:pic>
        <p:nvPicPr>
          <p:cNvPr id="4" name="Hình ảnh 1">
            <a:extLst>
              <a:ext uri="{FF2B5EF4-FFF2-40B4-BE49-F238E27FC236}">
                <a16:creationId xmlns:a16="http://schemas.microsoft.com/office/drawing/2014/main" id="{3BD15E96-2E3A-B2DC-8E5E-E7ADBB72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101" y="1789970"/>
            <a:ext cx="5843033" cy="35027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FA486D-328F-1C98-C91F-2D0D766D92FD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265557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3E539A-DEB7-8AFA-D6FF-3DCF9C34B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500" y="1074717"/>
            <a:ext cx="11556999" cy="685896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2.2 </a:t>
            </a:r>
            <a:r>
              <a:rPr lang="en-US" b="1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EfficentNet</a:t>
            </a:r>
            <a:r>
              <a:rPr lang="en-US" b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[7]</a:t>
            </a:r>
            <a:endParaRPr lang="en-US" b="0" i="0">
              <a:solidFill>
                <a:srgbClr val="1D3A6F"/>
              </a:solidFill>
              <a:effectLst/>
              <a:highlight>
                <a:srgbClr val="FFFFFF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14300" indent="0">
              <a:buNone/>
            </a:pPr>
            <a:endParaRPr lang="en-US" b="1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9444A-4E35-F79D-F748-4D66E7DFD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 Related Works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64B84A9-0263-E3C2-5BAD-EE27BE479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153" y="5985641"/>
            <a:ext cx="9839847" cy="685896"/>
          </a:xfrm>
          <a:prstGeom prst="rect">
            <a:avLst/>
          </a:prstGeom>
        </p:spPr>
      </p:pic>
      <p:pic>
        <p:nvPicPr>
          <p:cNvPr id="4" name="Picture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53C0368-199F-0465-725F-75FE6C18F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684" y="1760613"/>
            <a:ext cx="5215524" cy="42250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6F3189-ABAF-50BC-2307-08A529295C3E}"/>
              </a:ext>
            </a:extLst>
          </p:cNvPr>
          <p:cNvSpPr txBox="1"/>
          <p:nvPr/>
        </p:nvSpPr>
        <p:spPr>
          <a:xfrm>
            <a:off x="371616" y="2197893"/>
            <a:ext cx="546570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vi-VN" sz="220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2200" err="1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ntroduced</a:t>
            </a:r>
            <a:r>
              <a:rPr lang="en-US" sz="220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the paper "</a:t>
            </a:r>
            <a:r>
              <a:rPr lang="en-US" sz="2200" err="1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EfficientNet</a:t>
            </a:r>
            <a:r>
              <a:rPr lang="en-US" sz="220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Rethinking Model Scaling for Convolutional Neural Networks" by </a:t>
            </a:r>
            <a:r>
              <a:rPr lang="en-US" sz="2200" err="1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Mingxing</a:t>
            </a:r>
            <a:r>
              <a:rPr lang="en-US" sz="220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Tan and Quoc V. Le in 2019</a:t>
            </a:r>
            <a:endParaRPr lang="vi-VN" sz="2200">
              <a:solidFill>
                <a:schemeClr val="accent1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20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sz="2200" err="1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EfficientNet</a:t>
            </a:r>
            <a:r>
              <a:rPr lang="en-US" sz="220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family includes several models (EfficientNet-B0 to EfficientNet-B7)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6C6F9-7917-AD72-745B-8BB7458702C8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491375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3E539A-DEB7-8AFA-D6FF-3DCF9C34B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201" y="969417"/>
            <a:ext cx="11771581" cy="163285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1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2.3 </a:t>
            </a:r>
            <a:r>
              <a:rPr lang="en-US" b="1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Unet</a:t>
            </a:r>
            <a:r>
              <a:rPr lang="en-US" b="1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backbone </a:t>
            </a:r>
            <a:r>
              <a:rPr lang="en-US" b="1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EfficentNet</a:t>
            </a:r>
            <a:r>
              <a:rPr lang="en-US" b="1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B7  [7]</a:t>
            </a:r>
          </a:p>
          <a:p>
            <a:r>
              <a:rPr lang="en-US" sz="2400" b="0" i="0" err="1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EfficientNet</a:t>
            </a:r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B7 has a large, high performance parameter set </a:t>
            </a:r>
          </a:p>
          <a:p>
            <a:pPr marL="114300" indent="0">
              <a:buNone/>
            </a:pPr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-&gt; helps improve feature extraction performance on patches</a:t>
            </a:r>
            <a:endParaRPr lang="en-US" sz="2400" b="1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9444A-4E35-F79D-F748-4D66E7DFD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 Related Works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64B84A9-0263-E3C2-5BAD-EE27BE479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153" y="5985641"/>
            <a:ext cx="9839847" cy="685896"/>
          </a:xfrm>
          <a:prstGeom prst="rect">
            <a:avLst/>
          </a:prstGeom>
        </p:spPr>
      </p:pic>
      <p:pic>
        <p:nvPicPr>
          <p:cNvPr id="67" name="Picture 66" descr="A screenshot of a table&#10;&#10;Description automatically generated">
            <a:extLst>
              <a:ext uri="{FF2B5EF4-FFF2-40B4-BE49-F238E27FC236}">
                <a16:creationId xmlns:a16="http://schemas.microsoft.com/office/drawing/2014/main" id="{341019A6-753C-CCE4-DE7B-1E45B5254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495" y="2436019"/>
            <a:ext cx="6577940" cy="4059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B13A9C-97DA-E817-7EA4-CDCC2493F18C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737284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621CEF-FF0A-5D6C-FC7F-FA8F9F85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2. Related work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C2EDF83-AA24-178F-3403-0F4F1647F32D}"/>
              </a:ext>
            </a:extLst>
          </p:cNvPr>
          <p:cNvSpPr txBox="1"/>
          <p:nvPr/>
        </p:nvSpPr>
        <p:spPr>
          <a:xfrm>
            <a:off x="-28342" y="3569103"/>
            <a:ext cx="1186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160x112x32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AE05F4E-6C6B-6ED9-B2B0-C13A726B9764}"/>
              </a:ext>
            </a:extLst>
          </p:cNvPr>
          <p:cNvGrpSpPr/>
          <p:nvPr/>
        </p:nvGrpSpPr>
        <p:grpSpPr>
          <a:xfrm>
            <a:off x="165783" y="1024129"/>
            <a:ext cx="11860439" cy="5398743"/>
            <a:chOff x="173070" y="997430"/>
            <a:chExt cx="11963421" cy="5434581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595DFA0-8643-A3BF-D1CE-604214D66F64}"/>
                </a:ext>
              </a:extLst>
            </p:cNvPr>
            <p:cNvSpPr/>
            <p:nvPr/>
          </p:nvSpPr>
          <p:spPr>
            <a:xfrm flipH="1">
              <a:off x="173070" y="997430"/>
              <a:ext cx="831196" cy="577439"/>
            </a:xfrm>
            <a:prstGeom prst="cube">
              <a:avLst>
                <a:gd name="adj" fmla="val 8485"/>
              </a:avLst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Input Image</a:t>
              </a:r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D1D644E4-2D12-482A-3E16-FFB313CE4AEE}"/>
                </a:ext>
              </a:extLst>
            </p:cNvPr>
            <p:cNvSpPr/>
            <p:nvPr/>
          </p:nvSpPr>
          <p:spPr>
            <a:xfrm flipH="1">
              <a:off x="3556394" y="2967700"/>
              <a:ext cx="888922" cy="576176"/>
            </a:xfrm>
            <a:prstGeom prst="cube">
              <a:avLst>
                <a:gd name="adj" fmla="val 10068"/>
              </a:avLst>
            </a:prstGeom>
            <a:solidFill>
              <a:srgbClr val="7A78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Block4</a:t>
              </a:r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3187C4A3-BC0B-91F5-20DA-E47C9450C7AE}"/>
                </a:ext>
              </a:extLst>
            </p:cNvPr>
            <p:cNvSpPr/>
            <p:nvPr/>
          </p:nvSpPr>
          <p:spPr>
            <a:xfrm flipH="1">
              <a:off x="3556394" y="4830764"/>
              <a:ext cx="888918" cy="576177"/>
            </a:xfrm>
            <a:prstGeom prst="cube">
              <a:avLst>
                <a:gd name="adj" fmla="val 10068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Block6</a:t>
              </a:r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6EFCCDC9-636D-8EB7-5207-A729389F9260}"/>
                </a:ext>
              </a:extLst>
            </p:cNvPr>
            <p:cNvSpPr/>
            <p:nvPr/>
          </p:nvSpPr>
          <p:spPr>
            <a:xfrm flipH="1">
              <a:off x="3556394" y="5667964"/>
              <a:ext cx="888918" cy="576176"/>
            </a:xfrm>
            <a:prstGeom prst="cube">
              <a:avLst>
                <a:gd name="adj" fmla="val 10068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Block7</a:t>
              </a:r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F0C33D1C-62AF-7A7C-0FF2-5B7E411DF185}"/>
                </a:ext>
              </a:extLst>
            </p:cNvPr>
            <p:cNvSpPr/>
            <p:nvPr/>
          </p:nvSpPr>
          <p:spPr>
            <a:xfrm flipH="1">
              <a:off x="3556396" y="3899232"/>
              <a:ext cx="888920" cy="576176"/>
            </a:xfrm>
            <a:prstGeom prst="cube">
              <a:avLst>
                <a:gd name="adj" fmla="val 10068"/>
              </a:avLst>
            </a:prstGeom>
            <a:solidFill>
              <a:srgbClr val="E9E36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Block5</a:t>
              </a:r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A74F4246-E89D-42E2-C231-3C8BF2BA4824}"/>
                </a:ext>
              </a:extLst>
            </p:cNvPr>
            <p:cNvSpPr/>
            <p:nvPr/>
          </p:nvSpPr>
          <p:spPr>
            <a:xfrm flipH="1">
              <a:off x="2380651" y="2943001"/>
              <a:ext cx="839497" cy="576176"/>
            </a:xfrm>
            <a:prstGeom prst="cube">
              <a:avLst>
                <a:gd name="adj" fmla="val 10068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Block3</a:t>
              </a:r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F151CA11-7559-FED0-1125-5C3773C75457}"/>
                </a:ext>
              </a:extLst>
            </p:cNvPr>
            <p:cNvSpPr/>
            <p:nvPr/>
          </p:nvSpPr>
          <p:spPr>
            <a:xfrm flipH="1">
              <a:off x="1268762" y="2943001"/>
              <a:ext cx="831194" cy="576176"/>
            </a:xfrm>
            <a:prstGeom prst="cube">
              <a:avLst>
                <a:gd name="adj" fmla="val 10068"/>
              </a:avLst>
            </a:prstGeom>
            <a:solidFill>
              <a:schemeClr val="bg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Block2</a:t>
              </a:r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DFBAD1BE-F4A4-7A13-32BA-C470EBD99FB9}"/>
                </a:ext>
              </a:extLst>
            </p:cNvPr>
            <p:cNvSpPr/>
            <p:nvPr/>
          </p:nvSpPr>
          <p:spPr>
            <a:xfrm flipH="1">
              <a:off x="5115191" y="5628397"/>
              <a:ext cx="980809" cy="694207"/>
            </a:xfrm>
            <a:prstGeom prst="cube">
              <a:avLst>
                <a:gd name="adj" fmla="val 1851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Up-Conv2D</a:t>
              </a:r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6BFE4845-FEB1-5E7E-E424-5BDE1E036AC7}"/>
                </a:ext>
              </a:extLst>
            </p:cNvPr>
            <p:cNvSpPr/>
            <p:nvPr/>
          </p:nvSpPr>
          <p:spPr>
            <a:xfrm flipH="1">
              <a:off x="5083983" y="2817928"/>
              <a:ext cx="1006853" cy="875719"/>
            </a:xfrm>
            <a:prstGeom prst="cube">
              <a:avLst>
                <a:gd name="adj" fmla="val 275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err="1"/>
                <a:t>Concat</a:t>
              </a:r>
              <a:endParaRPr lang="en-US"/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58408EAC-11A0-3361-428D-C673EE6DEC3D}"/>
                </a:ext>
              </a:extLst>
            </p:cNvPr>
            <p:cNvSpPr/>
            <p:nvPr/>
          </p:nvSpPr>
          <p:spPr>
            <a:xfrm flipH="1">
              <a:off x="5080612" y="4744713"/>
              <a:ext cx="1006853" cy="773666"/>
            </a:xfrm>
            <a:prstGeom prst="cube">
              <a:avLst>
                <a:gd name="adj" fmla="val 2587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err="1"/>
                <a:t>Concat</a:t>
              </a:r>
              <a:endParaRPr lang="en-US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1E59E5B3-968A-35DB-E9A9-88F26C61A8D0}"/>
                </a:ext>
              </a:extLst>
            </p:cNvPr>
            <p:cNvSpPr/>
            <p:nvPr/>
          </p:nvSpPr>
          <p:spPr>
            <a:xfrm flipH="1">
              <a:off x="11230494" y="997430"/>
              <a:ext cx="831182" cy="574915"/>
            </a:xfrm>
            <a:prstGeom prst="cube">
              <a:avLst>
                <a:gd name="adj" fmla="val 10068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Output Image</a:t>
              </a:r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065D7904-68C2-96F6-5F8C-427747003882}"/>
                </a:ext>
              </a:extLst>
            </p:cNvPr>
            <p:cNvSpPr/>
            <p:nvPr/>
          </p:nvSpPr>
          <p:spPr>
            <a:xfrm flipH="1">
              <a:off x="11149898" y="1978467"/>
              <a:ext cx="911780" cy="574915"/>
            </a:xfrm>
            <a:prstGeom prst="cube">
              <a:avLst>
                <a:gd name="adj" fmla="val 10068"/>
              </a:avLst>
            </a:prstGeom>
            <a:solidFill>
              <a:schemeClr val="bg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Conv2D</a:t>
              </a:r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3B532EFE-212B-C302-D2A2-F727858D9C31}"/>
                </a:ext>
              </a:extLst>
            </p:cNvPr>
            <p:cNvSpPr/>
            <p:nvPr/>
          </p:nvSpPr>
          <p:spPr>
            <a:xfrm flipH="1">
              <a:off x="173070" y="1939682"/>
              <a:ext cx="911780" cy="577439"/>
            </a:xfrm>
            <a:prstGeom prst="cube">
              <a:avLst>
                <a:gd name="adj" fmla="val 8485"/>
              </a:avLst>
            </a:prstGeom>
            <a:solidFill>
              <a:schemeClr val="bg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Conv2D</a:t>
              </a:r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25017FB4-B13C-F07B-0722-016821762171}"/>
                </a:ext>
              </a:extLst>
            </p:cNvPr>
            <p:cNvSpPr/>
            <p:nvPr/>
          </p:nvSpPr>
          <p:spPr>
            <a:xfrm flipH="1">
              <a:off x="173070" y="2941738"/>
              <a:ext cx="831196" cy="577439"/>
            </a:xfrm>
            <a:prstGeom prst="cube">
              <a:avLst>
                <a:gd name="adj" fmla="val 848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Block1</a:t>
              </a:r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F4E6DC36-E929-84D7-800D-B3D1BF32D8D4}"/>
                </a:ext>
              </a:extLst>
            </p:cNvPr>
            <p:cNvSpPr/>
            <p:nvPr/>
          </p:nvSpPr>
          <p:spPr>
            <a:xfrm flipH="1">
              <a:off x="5106656" y="3883124"/>
              <a:ext cx="980809" cy="694207"/>
            </a:xfrm>
            <a:prstGeom prst="cube">
              <a:avLst>
                <a:gd name="adj" fmla="val 1851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Up-Conv2D</a:t>
              </a:r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74C786AF-CE03-3028-A50F-213B9DE521C7}"/>
                </a:ext>
              </a:extLst>
            </p:cNvPr>
            <p:cNvSpPr/>
            <p:nvPr/>
          </p:nvSpPr>
          <p:spPr>
            <a:xfrm flipH="1">
              <a:off x="6408988" y="2898012"/>
              <a:ext cx="980809" cy="694207"/>
            </a:xfrm>
            <a:prstGeom prst="cube">
              <a:avLst>
                <a:gd name="adj" fmla="val 1851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Up-Conv2D</a:t>
              </a:r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BF2326AD-1096-4715-846C-FCF940B120F8}"/>
                </a:ext>
              </a:extLst>
            </p:cNvPr>
            <p:cNvSpPr/>
            <p:nvPr/>
          </p:nvSpPr>
          <p:spPr>
            <a:xfrm flipH="1">
              <a:off x="7624489" y="2903056"/>
              <a:ext cx="1006853" cy="875719"/>
            </a:xfrm>
            <a:prstGeom prst="cube">
              <a:avLst>
                <a:gd name="adj" fmla="val 275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err="1"/>
                <a:t>Concat</a:t>
              </a:r>
              <a:endParaRPr lang="en-US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F6B15E17-938D-B005-69C9-408B9A58D7EB}"/>
                </a:ext>
              </a:extLst>
            </p:cNvPr>
            <p:cNvSpPr/>
            <p:nvPr/>
          </p:nvSpPr>
          <p:spPr>
            <a:xfrm flipH="1">
              <a:off x="8861222" y="2915882"/>
              <a:ext cx="980809" cy="694207"/>
            </a:xfrm>
            <a:prstGeom prst="cube">
              <a:avLst>
                <a:gd name="adj" fmla="val 1851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Up-Conv2D</a:t>
              </a:r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31D8260A-C2E7-9106-28FE-FB564944A039}"/>
                </a:ext>
              </a:extLst>
            </p:cNvPr>
            <p:cNvSpPr/>
            <p:nvPr/>
          </p:nvSpPr>
          <p:spPr>
            <a:xfrm flipH="1">
              <a:off x="10017813" y="2891812"/>
              <a:ext cx="1006853" cy="875719"/>
            </a:xfrm>
            <a:prstGeom prst="cube">
              <a:avLst>
                <a:gd name="adj" fmla="val 275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err="1"/>
                <a:t>Concat</a:t>
              </a:r>
              <a:endParaRPr lang="en-US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6720DACB-820B-FE80-47EF-0C561581D24B}"/>
                </a:ext>
              </a:extLst>
            </p:cNvPr>
            <p:cNvSpPr/>
            <p:nvPr/>
          </p:nvSpPr>
          <p:spPr>
            <a:xfrm flipH="1">
              <a:off x="11155682" y="2941738"/>
              <a:ext cx="980809" cy="694207"/>
            </a:xfrm>
            <a:prstGeom prst="cube">
              <a:avLst>
                <a:gd name="adj" fmla="val 1851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Up-Conv2D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1201DC8-ABC8-0E4C-2667-4D4C76059A81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>
              <a:off x="604462" y="1655064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7279C92-3F69-C277-EF7E-EEC04D1A54D5}"/>
                </a:ext>
              </a:extLst>
            </p:cNvPr>
            <p:cNvCxnSpPr>
              <a:cxnSpLocks/>
            </p:cNvCxnSpPr>
            <p:nvPr/>
          </p:nvCxnSpPr>
          <p:spPr>
            <a:xfrm>
              <a:off x="604462" y="2607194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9027F3B-68B3-3778-B68D-EAC8CF70C5E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26453" y="3092714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4415762-D4BF-060D-33B2-BD1B9F3C302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362457" y="3084574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2C9AA2-AC4F-EE1A-30F1-1AE93B78788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238342" y="3084575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F3B0552-ADDC-2AE7-EFAB-8EEEA7BCC5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2649" y="3693738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275A38D-4EDC-A613-A4AA-5BAE2C7BBF73}"/>
                </a:ext>
              </a:extLst>
            </p:cNvPr>
            <p:cNvCxnSpPr>
              <a:cxnSpLocks/>
            </p:cNvCxnSpPr>
            <p:nvPr/>
          </p:nvCxnSpPr>
          <p:spPr>
            <a:xfrm>
              <a:off x="3989619" y="5406941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A3D1292-817F-51F7-16C0-1DB125C13F3D}"/>
                </a:ext>
              </a:extLst>
            </p:cNvPr>
            <p:cNvCxnSpPr>
              <a:cxnSpLocks/>
            </p:cNvCxnSpPr>
            <p:nvPr/>
          </p:nvCxnSpPr>
          <p:spPr>
            <a:xfrm>
              <a:off x="4001811" y="4475408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98D5E93-4D59-E055-32AB-8D027ED95402}"/>
                </a:ext>
              </a:extLst>
            </p:cNvPr>
            <p:cNvCxnSpPr>
              <a:cxnSpLocks/>
            </p:cNvCxnSpPr>
            <p:nvPr/>
          </p:nvCxnSpPr>
          <p:spPr>
            <a:xfrm>
              <a:off x="3989619" y="3592219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72E5404-5BCA-D5D4-974D-171F3EA08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3074" y="5474713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034D699-F94A-95CA-5CD8-1DF5615F72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4038" y="4546146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247D06D-ADB3-D754-8FD1-DF9F145E8A1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543196" y="3109481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BD245FF-CABA-5FBB-88C7-D694AF2ED9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53885" y="3198606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37DA31C-E45B-3528-5605-0DE316EE730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95430" y="3170967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F550237-E14D-881D-B965-5A7D5B97CBE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238309" y="3107005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7181039-5924-31AB-427D-946C78001EF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088185" y="3159131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0FEE919-5F5D-F337-E814-F67ADE108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46085" y="2607194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D14BAD8-CC3A-1E10-AD44-A4E9862091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5788" y="1630887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0DD7701-CA8E-A326-99C6-109DAEE5ADC9}"/>
                </a:ext>
              </a:extLst>
            </p:cNvPr>
            <p:cNvCxnSpPr>
              <a:cxnSpLocks/>
            </p:cNvCxnSpPr>
            <p:nvPr/>
          </p:nvCxnSpPr>
          <p:spPr>
            <a:xfrm>
              <a:off x="5513832" y="2517121"/>
              <a:ext cx="0" cy="3008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D09B0F6-C3B0-C97C-ACA5-B84AF56034DA}"/>
                </a:ext>
              </a:extLst>
            </p:cNvPr>
            <p:cNvCxnSpPr>
              <a:cxnSpLocks/>
            </p:cNvCxnSpPr>
            <p:nvPr/>
          </p:nvCxnSpPr>
          <p:spPr>
            <a:xfrm>
              <a:off x="8052816" y="2265924"/>
              <a:ext cx="0" cy="588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6F41854-70BC-F5A8-1952-7C5AA2F7D7B8}"/>
                </a:ext>
              </a:extLst>
            </p:cNvPr>
            <p:cNvCxnSpPr>
              <a:cxnSpLocks/>
            </p:cNvCxnSpPr>
            <p:nvPr/>
          </p:nvCxnSpPr>
          <p:spPr>
            <a:xfrm>
              <a:off x="10496855" y="1939682"/>
              <a:ext cx="0" cy="952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2E7820B-CFE2-5B83-DE3E-CA624B48A9C3}"/>
                </a:ext>
              </a:extLst>
            </p:cNvPr>
            <p:cNvCxnSpPr>
              <a:cxnSpLocks/>
            </p:cNvCxnSpPr>
            <p:nvPr/>
          </p:nvCxnSpPr>
          <p:spPr>
            <a:xfrm>
              <a:off x="4000853" y="2523480"/>
              <a:ext cx="0" cy="3795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E634100-7E1A-CBA8-DFC0-DA17A1A30E18}"/>
                </a:ext>
              </a:extLst>
            </p:cNvPr>
            <p:cNvCxnSpPr/>
            <p:nvPr/>
          </p:nvCxnSpPr>
          <p:spPr>
            <a:xfrm>
              <a:off x="4000853" y="2517121"/>
              <a:ext cx="15129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74C7755-9AB7-2FA3-CA63-9EE965F301F2}"/>
                </a:ext>
              </a:extLst>
            </p:cNvPr>
            <p:cNvCxnSpPr>
              <a:cxnSpLocks/>
            </p:cNvCxnSpPr>
            <p:nvPr/>
          </p:nvCxnSpPr>
          <p:spPr>
            <a:xfrm>
              <a:off x="2783988" y="2265924"/>
              <a:ext cx="0" cy="6315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111440D-9CC5-F00A-58C2-6747352E24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3988" y="2247117"/>
              <a:ext cx="5268828" cy="105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3EE61EA-86F5-7233-D532-306B410BF61B}"/>
                </a:ext>
              </a:extLst>
            </p:cNvPr>
            <p:cNvCxnSpPr/>
            <p:nvPr/>
          </p:nvCxnSpPr>
          <p:spPr>
            <a:xfrm>
              <a:off x="1684359" y="1978467"/>
              <a:ext cx="0" cy="8757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BC320D1-DAE0-3275-34D7-50D4D514D3DB}"/>
                </a:ext>
              </a:extLst>
            </p:cNvPr>
            <p:cNvCxnSpPr/>
            <p:nvPr/>
          </p:nvCxnSpPr>
          <p:spPr>
            <a:xfrm>
              <a:off x="1684359" y="1939682"/>
              <a:ext cx="88124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14EEA1EF-B722-ACD7-6003-822B9D3387C5}"/>
                </a:ext>
              </a:extLst>
            </p:cNvPr>
            <p:cNvCxnSpPr>
              <a:cxnSpLocks/>
            </p:cNvCxnSpPr>
            <p:nvPr/>
          </p:nvCxnSpPr>
          <p:spPr>
            <a:xfrm>
              <a:off x="4481224" y="5131546"/>
              <a:ext cx="599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A9DB832-62A3-27AB-57AE-5C064F2E1464}"/>
                </a:ext>
              </a:extLst>
            </p:cNvPr>
            <p:cNvCxnSpPr>
              <a:cxnSpLocks/>
            </p:cNvCxnSpPr>
            <p:nvPr/>
          </p:nvCxnSpPr>
          <p:spPr>
            <a:xfrm>
              <a:off x="4481224" y="5956052"/>
              <a:ext cx="599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2E465F3-CC5C-B318-CD10-905010CC9860}"/>
                </a:ext>
              </a:extLst>
            </p:cNvPr>
            <p:cNvSpPr txBox="1"/>
            <p:nvPr/>
          </p:nvSpPr>
          <p:spPr>
            <a:xfrm>
              <a:off x="1024864" y="1095808"/>
              <a:ext cx="1318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320x224x3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4F4D51D-E2FA-A809-51BC-CFA7F771268C}"/>
                </a:ext>
              </a:extLst>
            </p:cNvPr>
            <p:cNvSpPr txBox="1"/>
            <p:nvPr/>
          </p:nvSpPr>
          <p:spPr>
            <a:xfrm>
              <a:off x="1200155" y="3565890"/>
              <a:ext cx="1193271" cy="307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80x56x48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3440512-13F3-82E8-466E-3354DF0EEA29}"/>
                </a:ext>
              </a:extLst>
            </p:cNvPr>
            <p:cNvSpPr txBox="1"/>
            <p:nvPr/>
          </p:nvSpPr>
          <p:spPr>
            <a:xfrm>
              <a:off x="2321506" y="3551189"/>
              <a:ext cx="1193271" cy="307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40x28x80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C1B3A2C-D014-480D-C826-3CDD9E50F444}"/>
                </a:ext>
              </a:extLst>
            </p:cNvPr>
            <p:cNvSpPr txBox="1"/>
            <p:nvPr/>
          </p:nvSpPr>
          <p:spPr>
            <a:xfrm>
              <a:off x="3981820" y="3575258"/>
              <a:ext cx="1193271" cy="307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20x14x80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1546E8A-A04E-BBD6-668C-A15DDF7FF53E}"/>
                </a:ext>
              </a:extLst>
            </p:cNvPr>
            <p:cNvSpPr txBox="1"/>
            <p:nvPr/>
          </p:nvSpPr>
          <p:spPr>
            <a:xfrm>
              <a:off x="3990315" y="4473325"/>
              <a:ext cx="1193271" cy="307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20x14x224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4BD4BBA-D467-4E4F-E710-276377AF6D4B}"/>
                </a:ext>
              </a:extLst>
            </p:cNvPr>
            <p:cNvSpPr txBox="1"/>
            <p:nvPr/>
          </p:nvSpPr>
          <p:spPr>
            <a:xfrm>
              <a:off x="4000853" y="5357531"/>
              <a:ext cx="1193271" cy="307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10x7x384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43D4972-10FC-8E39-D469-8A8A1D2BA384}"/>
                </a:ext>
              </a:extLst>
            </p:cNvPr>
            <p:cNvSpPr txBox="1"/>
            <p:nvPr/>
          </p:nvSpPr>
          <p:spPr>
            <a:xfrm>
              <a:off x="4316414" y="6124236"/>
              <a:ext cx="1193271" cy="307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10x7x640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8F2FE93-BD76-DA3C-7915-FD3EAD1B67AF}"/>
                </a:ext>
              </a:extLst>
            </p:cNvPr>
            <p:cNvSpPr txBox="1"/>
            <p:nvPr/>
          </p:nvSpPr>
          <p:spPr>
            <a:xfrm>
              <a:off x="5775770" y="5407072"/>
              <a:ext cx="1193271" cy="307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20x14x512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DBC03EB-D976-1C4E-0CB7-B449DF547529}"/>
                </a:ext>
              </a:extLst>
            </p:cNvPr>
            <p:cNvSpPr txBox="1"/>
            <p:nvPr/>
          </p:nvSpPr>
          <p:spPr>
            <a:xfrm>
              <a:off x="5728237" y="3634453"/>
              <a:ext cx="1193271" cy="307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40x28x256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BDD3230-D651-3C81-E271-106A83CDD385}"/>
                </a:ext>
              </a:extLst>
            </p:cNvPr>
            <p:cNvSpPr txBox="1"/>
            <p:nvPr/>
          </p:nvSpPr>
          <p:spPr>
            <a:xfrm>
              <a:off x="6967585" y="3624887"/>
              <a:ext cx="1193271" cy="307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80x56x128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AA88075-65D5-6D7C-AE24-895B2028457C}"/>
                </a:ext>
              </a:extLst>
            </p:cNvPr>
            <p:cNvSpPr txBox="1"/>
            <p:nvPr/>
          </p:nvSpPr>
          <p:spPr>
            <a:xfrm>
              <a:off x="9396394" y="3658414"/>
              <a:ext cx="119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160x112x64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6D142A1-026B-16BC-2D7D-994077AE036C}"/>
                </a:ext>
              </a:extLst>
            </p:cNvPr>
            <p:cNvSpPr txBox="1"/>
            <p:nvPr/>
          </p:nvSpPr>
          <p:spPr>
            <a:xfrm>
              <a:off x="10477525" y="2575143"/>
              <a:ext cx="119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320x224x16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3075483-8259-2DE7-65B7-E4A64168340D}"/>
                </a:ext>
              </a:extLst>
            </p:cNvPr>
            <p:cNvSpPr txBox="1"/>
            <p:nvPr/>
          </p:nvSpPr>
          <p:spPr>
            <a:xfrm>
              <a:off x="10137739" y="1130072"/>
              <a:ext cx="1318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320x224x7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3B6797AB-C62C-FE3A-A5F8-513AB97E7D89}"/>
              </a:ext>
            </a:extLst>
          </p:cNvPr>
          <p:cNvSpPr txBox="1"/>
          <p:nvPr/>
        </p:nvSpPr>
        <p:spPr>
          <a:xfrm>
            <a:off x="7912746" y="4621732"/>
            <a:ext cx="612058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Block 1: 4 MBConv1 blocks, k=3</a:t>
            </a:r>
          </a:p>
          <a:p>
            <a:r>
              <a:rPr lang="en-US" dirty="0"/>
              <a:t>  Block 2: 7 MBConv6 blocks, k=3</a:t>
            </a:r>
          </a:p>
          <a:p>
            <a:r>
              <a:rPr lang="en-US" dirty="0"/>
              <a:t>  Block 3: 7 MBConv6 blocks, k=5</a:t>
            </a:r>
          </a:p>
          <a:p>
            <a:r>
              <a:rPr lang="en-US" dirty="0"/>
              <a:t>  Block 4: 10 MBConv6 blocks, k=3</a:t>
            </a:r>
          </a:p>
          <a:p>
            <a:r>
              <a:rPr lang="en-US" dirty="0"/>
              <a:t>  Block 5: 10 MBConv6 blocks, k=5</a:t>
            </a:r>
          </a:p>
          <a:p>
            <a:r>
              <a:rPr lang="en-US" dirty="0"/>
              <a:t>  Block 6: 10 three MBConv6 blocks, k=5</a:t>
            </a:r>
          </a:p>
          <a:p>
            <a:r>
              <a:rPr lang="en-US" dirty="0"/>
              <a:t>  Block 7: 4 MBConv6 blocks, k=3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0C3AF4-334D-2AD5-665D-885B4C6E8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1226" y="1119249"/>
            <a:ext cx="5223470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1D3A6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rgbClr val="1D3A6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UNet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1D3A6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model architecture with EfficientNet0-B7 backbone proposed by B.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rgbClr val="1D3A6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Baheti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1D3A6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A1855A5-A8F7-BDC8-F58C-CC1959776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973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A21D3-0E72-CD07-7D22-EC3A608B5716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971742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631670" y="1344847"/>
            <a:ext cx="8262948" cy="482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vi-VN" b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n-US" b="1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vi-VN" b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  <a:r>
              <a:rPr lang="en-US" b="1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Patch extraction</a:t>
            </a:r>
            <a:endParaRPr lang="en-US" sz="2400" b="1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By Shen et al., in mammogram images, the regions containing lesions usually represent only a small part of the image ( 0.08% of image) </a:t>
            </a:r>
            <a:r>
              <a:rPr lang="en-US" sz="240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 </a:t>
            </a:r>
            <a:r>
              <a:rPr lang="en-US" sz="240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full image hard to train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By </a:t>
            </a:r>
            <a:r>
              <a:rPr lang="en-US" sz="2400" err="1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Quintana</a:t>
            </a:r>
            <a:r>
              <a:rPr lang="en-US" sz="240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et al. [8], patch-based methods directly exploit lesion-level annotations by first training on patches, then extending it to a whole image classifier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Has been demonstrated to be effective in previous studies [8]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There is no single patch size or resolution that is optimal for all lesion sizes and types [8]</a:t>
            </a:r>
            <a:endParaRPr lang="en-US" sz="2400" dirty="0"/>
          </a:p>
        </p:txBody>
      </p:sp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330201" y="196519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vi-VN" b="1" dirty="0"/>
              <a:t>2. </a:t>
            </a:r>
            <a:r>
              <a:rPr lang="en-US" b="1" dirty="0"/>
              <a:t>Related work</a:t>
            </a:r>
            <a:endParaRPr lang="vi-VN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D75043-9A96-3449-1928-A98B9991FE3F}"/>
              </a:ext>
            </a:extLst>
          </p:cNvPr>
          <p:cNvGrpSpPr/>
          <p:nvPr/>
        </p:nvGrpSpPr>
        <p:grpSpPr>
          <a:xfrm>
            <a:off x="9366948" y="1594012"/>
            <a:ext cx="2193382" cy="3466456"/>
            <a:chOff x="3270040" y="3334515"/>
            <a:chExt cx="1992983" cy="32112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50743B-4D0E-0AA7-1E7A-A53D4A3C5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0040" y="3334515"/>
              <a:ext cx="1992983" cy="32112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BE3F1B-3951-3116-0025-C7A378C84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2914" y="3429000"/>
              <a:ext cx="533474" cy="514422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498F829-EDAB-1F0E-DF1F-AE3423927E8E}"/>
              </a:ext>
            </a:extLst>
          </p:cNvPr>
          <p:cNvSpPr/>
          <p:nvPr/>
        </p:nvSpPr>
        <p:spPr>
          <a:xfrm>
            <a:off x="9668954" y="2906334"/>
            <a:ext cx="910351" cy="86014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B9B960-1B9C-0212-DB5A-E027A47BDCE0}"/>
              </a:ext>
            </a:extLst>
          </p:cNvPr>
          <p:cNvSpPr txBox="1"/>
          <p:nvPr/>
        </p:nvSpPr>
        <p:spPr>
          <a:xfrm>
            <a:off x="7415639" y="516199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Patch extraction </a:t>
            </a:r>
          </a:p>
          <a:p>
            <a:pPr algn="ctr"/>
            <a:r>
              <a:rPr lang="en-US" dirty="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(blue square)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4BCFAA-3ACF-C997-1E29-FE88117BF266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4630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3E539A-DEB7-8AFA-D6FF-3DCF9C34B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730" y="829395"/>
            <a:ext cx="11556999" cy="4708566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3.1</a:t>
            </a:r>
            <a:r>
              <a:rPr lang="en-US" b="1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Proposed model: </a:t>
            </a:r>
            <a:r>
              <a:rPr lang="en-US" b="1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Unet</a:t>
            </a:r>
            <a:r>
              <a:rPr lang="en-US" b="1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backbone Efficient Net B7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9444A-4E35-F79D-F748-4D66E7DFD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3. Methodology</a:t>
            </a:r>
            <a:endParaRPr lang="en-US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64B84A9-0263-E3C2-5BAD-EE27BE479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153" y="5994785"/>
            <a:ext cx="9839847" cy="68589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F6509BB-A8AF-80B0-7467-31140235DEDC}"/>
              </a:ext>
            </a:extLst>
          </p:cNvPr>
          <p:cNvGrpSpPr/>
          <p:nvPr/>
        </p:nvGrpSpPr>
        <p:grpSpPr>
          <a:xfrm>
            <a:off x="287730" y="1459257"/>
            <a:ext cx="11860439" cy="5290057"/>
            <a:chOff x="173070" y="997430"/>
            <a:chExt cx="11963421" cy="5325174"/>
          </a:xfrm>
        </p:grpSpPr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8CBF24C4-46F6-AD74-C9B4-ACEEDFE92B6E}"/>
                </a:ext>
              </a:extLst>
            </p:cNvPr>
            <p:cNvSpPr/>
            <p:nvPr/>
          </p:nvSpPr>
          <p:spPr>
            <a:xfrm flipH="1">
              <a:off x="173070" y="997430"/>
              <a:ext cx="831196" cy="577439"/>
            </a:xfrm>
            <a:prstGeom prst="cube">
              <a:avLst>
                <a:gd name="adj" fmla="val 8485"/>
              </a:avLst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Input Image</a:t>
              </a:r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9F435BC7-5D4D-AD45-0EB9-45F92106C312}"/>
                </a:ext>
              </a:extLst>
            </p:cNvPr>
            <p:cNvSpPr/>
            <p:nvPr/>
          </p:nvSpPr>
          <p:spPr>
            <a:xfrm flipH="1">
              <a:off x="3556394" y="2967700"/>
              <a:ext cx="888922" cy="576176"/>
            </a:xfrm>
            <a:prstGeom prst="cube">
              <a:avLst>
                <a:gd name="adj" fmla="val 10068"/>
              </a:avLst>
            </a:prstGeom>
            <a:solidFill>
              <a:srgbClr val="7A78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Block4</a:t>
              </a:r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F2D3F9E7-7B7A-9EB3-1922-F36005B76360}"/>
                </a:ext>
              </a:extLst>
            </p:cNvPr>
            <p:cNvSpPr/>
            <p:nvPr/>
          </p:nvSpPr>
          <p:spPr>
            <a:xfrm flipH="1">
              <a:off x="3556394" y="4830764"/>
              <a:ext cx="888918" cy="576177"/>
            </a:xfrm>
            <a:prstGeom prst="cube">
              <a:avLst>
                <a:gd name="adj" fmla="val 10068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Block6</a:t>
              </a:r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FFFE3636-DF68-E946-33F7-822C5B057CCC}"/>
                </a:ext>
              </a:extLst>
            </p:cNvPr>
            <p:cNvSpPr/>
            <p:nvPr/>
          </p:nvSpPr>
          <p:spPr>
            <a:xfrm flipH="1">
              <a:off x="3556394" y="5667964"/>
              <a:ext cx="888918" cy="576176"/>
            </a:xfrm>
            <a:prstGeom prst="cube">
              <a:avLst>
                <a:gd name="adj" fmla="val 10068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Block7</a:t>
              </a:r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9D995B86-D535-362E-B8EC-542F0453B7B6}"/>
                </a:ext>
              </a:extLst>
            </p:cNvPr>
            <p:cNvSpPr/>
            <p:nvPr/>
          </p:nvSpPr>
          <p:spPr>
            <a:xfrm flipH="1">
              <a:off x="3556396" y="3899232"/>
              <a:ext cx="888920" cy="576176"/>
            </a:xfrm>
            <a:prstGeom prst="cube">
              <a:avLst>
                <a:gd name="adj" fmla="val 10068"/>
              </a:avLst>
            </a:prstGeom>
            <a:solidFill>
              <a:srgbClr val="E9E36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Block5</a:t>
              </a:r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44ABEC50-02C8-709F-BADA-DAD920B10A97}"/>
                </a:ext>
              </a:extLst>
            </p:cNvPr>
            <p:cNvSpPr/>
            <p:nvPr/>
          </p:nvSpPr>
          <p:spPr>
            <a:xfrm flipH="1">
              <a:off x="2380651" y="2943001"/>
              <a:ext cx="839497" cy="576176"/>
            </a:xfrm>
            <a:prstGeom prst="cube">
              <a:avLst>
                <a:gd name="adj" fmla="val 10068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Block3</a:t>
              </a:r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53A8B94F-875A-3A06-688D-90A61F736CBF}"/>
                </a:ext>
              </a:extLst>
            </p:cNvPr>
            <p:cNvSpPr/>
            <p:nvPr/>
          </p:nvSpPr>
          <p:spPr>
            <a:xfrm flipH="1">
              <a:off x="1268762" y="2943001"/>
              <a:ext cx="831194" cy="576176"/>
            </a:xfrm>
            <a:prstGeom prst="cube">
              <a:avLst>
                <a:gd name="adj" fmla="val 10068"/>
              </a:avLst>
            </a:prstGeom>
            <a:solidFill>
              <a:schemeClr val="bg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Block2</a:t>
              </a:r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55B6306E-F6A2-9F88-58AC-BEDA68D59BEE}"/>
                </a:ext>
              </a:extLst>
            </p:cNvPr>
            <p:cNvSpPr/>
            <p:nvPr/>
          </p:nvSpPr>
          <p:spPr>
            <a:xfrm flipH="1">
              <a:off x="5115191" y="5628397"/>
              <a:ext cx="980809" cy="694207"/>
            </a:xfrm>
            <a:prstGeom prst="cube">
              <a:avLst>
                <a:gd name="adj" fmla="val 1851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Up-Conv2D</a:t>
              </a:r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100D6F74-845B-8BF7-C9FE-4ED8515360DB}"/>
                </a:ext>
              </a:extLst>
            </p:cNvPr>
            <p:cNvSpPr/>
            <p:nvPr/>
          </p:nvSpPr>
          <p:spPr>
            <a:xfrm flipH="1">
              <a:off x="5083983" y="2817928"/>
              <a:ext cx="1006853" cy="875719"/>
            </a:xfrm>
            <a:prstGeom prst="cube">
              <a:avLst>
                <a:gd name="adj" fmla="val 275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err="1"/>
                <a:t>Concat</a:t>
              </a:r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49282DB8-AD23-29FA-D928-A336DEF193E0}"/>
                </a:ext>
              </a:extLst>
            </p:cNvPr>
            <p:cNvSpPr/>
            <p:nvPr/>
          </p:nvSpPr>
          <p:spPr>
            <a:xfrm flipH="1">
              <a:off x="5080612" y="4744713"/>
              <a:ext cx="1006853" cy="773666"/>
            </a:xfrm>
            <a:prstGeom prst="cube">
              <a:avLst>
                <a:gd name="adj" fmla="val 2587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err="1"/>
                <a:t>Concat</a:t>
              </a:r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D2DF8F31-5640-8627-8B1E-311B27D06C4F}"/>
                </a:ext>
              </a:extLst>
            </p:cNvPr>
            <p:cNvSpPr/>
            <p:nvPr/>
          </p:nvSpPr>
          <p:spPr>
            <a:xfrm flipH="1">
              <a:off x="11230494" y="997430"/>
              <a:ext cx="831182" cy="574915"/>
            </a:xfrm>
            <a:prstGeom prst="cube">
              <a:avLst>
                <a:gd name="adj" fmla="val 10068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Output Image</a:t>
              </a:r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52577380-23B7-F738-862B-A532B25D64F1}"/>
                </a:ext>
              </a:extLst>
            </p:cNvPr>
            <p:cNvSpPr/>
            <p:nvPr/>
          </p:nvSpPr>
          <p:spPr>
            <a:xfrm flipH="1">
              <a:off x="11149898" y="1978467"/>
              <a:ext cx="911780" cy="574915"/>
            </a:xfrm>
            <a:prstGeom prst="cube">
              <a:avLst>
                <a:gd name="adj" fmla="val 10068"/>
              </a:avLst>
            </a:prstGeom>
            <a:solidFill>
              <a:schemeClr val="bg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Conv2D</a:t>
              </a:r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E6E0C889-1097-9217-D484-F42DB49A0DC4}"/>
                </a:ext>
              </a:extLst>
            </p:cNvPr>
            <p:cNvSpPr/>
            <p:nvPr/>
          </p:nvSpPr>
          <p:spPr>
            <a:xfrm flipH="1">
              <a:off x="173070" y="1939682"/>
              <a:ext cx="911780" cy="577439"/>
            </a:xfrm>
            <a:prstGeom prst="cube">
              <a:avLst>
                <a:gd name="adj" fmla="val 8485"/>
              </a:avLst>
            </a:prstGeom>
            <a:solidFill>
              <a:schemeClr val="bg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Conv2D</a:t>
              </a:r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87630536-B6C1-3DC8-6391-13539567F10A}"/>
                </a:ext>
              </a:extLst>
            </p:cNvPr>
            <p:cNvSpPr/>
            <p:nvPr/>
          </p:nvSpPr>
          <p:spPr>
            <a:xfrm flipH="1">
              <a:off x="173070" y="2941738"/>
              <a:ext cx="831196" cy="577439"/>
            </a:xfrm>
            <a:prstGeom prst="cube">
              <a:avLst>
                <a:gd name="adj" fmla="val 8485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Block1</a:t>
              </a:r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67D08CD8-1AF2-E83E-A6FB-697D9DBF9DD1}"/>
                </a:ext>
              </a:extLst>
            </p:cNvPr>
            <p:cNvSpPr/>
            <p:nvPr/>
          </p:nvSpPr>
          <p:spPr>
            <a:xfrm flipH="1">
              <a:off x="5106656" y="3883124"/>
              <a:ext cx="980809" cy="694207"/>
            </a:xfrm>
            <a:prstGeom prst="cube">
              <a:avLst>
                <a:gd name="adj" fmla="val 1851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Up-Conv2D</a:t>
              </a:r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FA299F67-E405-91E9-0DB4-E94D680A6C1E}"/>
                </a:ext>
              </a:extLst>
            </p:cNvPr>
            <p:cNvSpPr/>
            <p:nvPr/>
          </p:nvSpPr>
          <p:spPr>
            <a:xfrm flipH="1">
              <a:off x="6408988" y="2898012"/>
              <a:ext cx="980809" cy="694207"/>
            </a:xfrm>
            <a:prstGeom prst="cube">
              <a:avLst>
                <a:gd name="adj" fmla="val 1851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Up-Conv2D</a:t>
              </a:r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E1136771-B77C-621C-15D1-43DA66B0EB53}"/>
                </a:ext>
              </a:extLst>
            </p:cNvPr>
            <p:cNvSpPr/>
            <p:nvPr/>
          </p:nvSpPr>
          <p:spPr>
            <a:xfrm flipH="1">
              <a:off x="7624489" y="2903056"/>
              <a:ext cx="1006853" cy="875719"/>
            </a:xfrm>
            <a:prstGeom prst="cube">
              <a:avLst>
                <a:gd name="adj" fmla="val 275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err="1"/>
                <a:t>Concat</a:t>
              </a:r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7E291CA6-A1C7-31E6-3BB2-79F4D74C2BD7}"/>
                </a:ext>
              </a:extLst>
            </p:cNvPr>
            <p:cNvSpPr/>
            <p:nvPr/>
          </p:nvSpPr>
          <p:spPr>
            <a:xfrm flipH="1">
              <a:off x="8861222" y="2915882"/>
              <a:ext cx="980809" cy="694207"/>
            </a:xfrm>
            <a:prstGeom prst="cube">
              <a:avLst>
                <a:gd name="adj" fmla="val 1851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Up-Conv2D</a:t>
              </a:r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4A61D78A-7907-B485-054B-0B8AF74FB92D}"/>
                </a:ext>
              </a:extLst>
            </p:cNvPr>
            <p:cNvSpPr/>
            <p:nvPr/>
          </p:nvSpPr>
          <p:spPr>
            <a:xfrm flipH="1">
              <a:off x="10017813" y="2891812"/>
              <a:ext cx="1006853" cy="875719"/>
            </a:xfrm>
            <a:prstGeom prst="cube">
              <a:avLst>
                <a:gd name="adj" fmla="val 275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err="1"/>
                <a:t>Concat</a:t>
              </a:r>
              <a:endParaRPr lang="en-US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B1F64A7E-CD6C-446C-F795-10FDCDB8B717}"/>
                </a:ext>
              </a:extLst>
            </p:cNvPr>
            <p:cNvSpPr/>
            <p:nvPr/>
          </p:nvSpPr>
          <p:spPr>
            <a:xfrm flipH="1">
              <a:off x="11155682" y="2941738"/>
              <a:ext cx="980809" cy="694207"/>
            </a:xfrm>
            <a:prstGeom prst="cube">
              <a:avLst>
                <a:gd name="adj" fmla="val 1851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Up-Conv2D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1C86A7A-A1C4-6F12-5F26-3DF71AB38188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604462" y="1655064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1923D4-FB91-8FA1-6104-47D613EFC8DF}"/>
                </a:ext>
              </a:extLst>
            </p:cNvPr>
            <p:cNvCxnSpPr>
              <a:cxnSpLocks/>
            </p:cNvCxnSpPr>
            <p:nvPr/>
          </p:nvCxnSpPr>
          <p:spPr>
            <a:xfrm>
              <a:off x="604462" y="2607194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456ED76-08F1-6AFF-D62E-9A60FA88270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26453" y="3092714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911FDF8-326E-51DF-2215-18C236069C8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362457" y="3084574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FE8CC39-A41B-D5F6-CE00-EFC04A3B657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238342" y="3084575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3119AFA-226B-67A2-F91F-C850E2E41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2649" y="3693738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5A9531E-CA90-DF1D-4732-51B68886308C}"/>
                </a:ext>
              </a:extLst>
            </p:cNvPr>
            <p:cNvCxnSpPr>
              <a:cxnSpLocks/>
            </p:cNvCxnSpPr>
            <p:nvPr/>
          </p:nvCxnSpPr>
          <p:spPr>
            <a:xfrm>
              <a:off x="3989619" y="5406941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3115493-167F-B81A-0E30-129A67FCA025}"/>
                </a:ext>
              </a:extLst>
            </p:cNvPr>
            <p:cNvCxnSpPr>
              <a:cxnSpLocks/>
            </p:cNvCxnSpPr>
            <p:nvPr/>
          </p:nvCxnSpPr>
          <p:spPr>
            <a:xfrm>
              <a:off x="4001811" y="4475408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81D41BC-D3A7-C036-BF9C-1CAB898F84A3}"/>
                </a:ext>
              </a:extLst>
            </p:cNvPr>
            <p:cNvCxnSpPr>
              <a:cxnSpLocks/>
            </p:cNvCxnSpPr>
            <p:nvPr/>
          </p:nvCxnSpPr>
          <p:spPr>
            <a:xfrm>
              <a:off x="3989619" y="3592219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E5D0643-9837-B7C7-BCDD-D9944CD1A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3074" y="5474713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12B03A9-6BA6-0604-0A1B-4F17C06710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4038" y="4546146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086422D-8773-5C05-DF7A-44BB1AB6AA7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543196" y="3109481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82F5C43-E062-871F-F413-AD6920C78FA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53885" y="3198606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A72319-91B4-BBAD-7902-09C82B48090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95430" y="3170967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9209545-B637-33CF-F78E-26A7A7047C8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238309" y="3107005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F14506E-C142-A6BF-7E0E-B6D9AC3A9D0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088185" y="3159131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8FA18ED-431C-FC37-7AB9-5F40B5F59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46085" y="2607194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501EA4-F5C7-8A55-56CD-CDF603A07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5788" y="1630887"/>
              <a:ext cx="0" cy="28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B80194E-72B5-93AB-FD8A-15118FA37270}"/>
                </a:ext>
              </a:extLst>
            </p:cNvPr>
            <p:cNvCxnSpPr>
              <a:cxnSpLocks/>
            </p:cNvCxnSpPr>
            <p:nvPr/>
          </p:nvCxnSpPr>
          <p:spPr>
            <a:xfrm>
              <a:off x="5513832" y="2517121"/>
              <a:ext cx="0" cy="3008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7CA38AD-BC75-2D55-5FB9-9AC3AD6535F1}"/>
                </a:ext>
              </a:extLst>
            </p:cNvPr>
            <p:cNvCxnSpPr>
              <a:cxnSpLocks/>
            </p:cNvCxnSpPr>
            <p:nvPr/>
          </p:nvCxnSpPr>
          <p:spPr>
            <a:xfrm>
              <a:off x="8052816" y="2265924"/>
              <a:ext cx="0" cy="588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760AA2D-C180-4F65-7CBB-DD3EB2A79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496855" y="1939682"/>
              <a:ext cx="0" cy="952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494AC26-0941-2A8F-86BC-4FE13B3222C1}"/>
                </a:ext>
              </a:extLst>
            </p:cNvPr>
            <p:cNvCxnSpPr>
              <a:cxnSpLocks/>
            </p:cNvCxnSpPr>
            <p:nvPr/>
          </p:nvCxnSpPr>
          <p:spPr>
            <a:xfrm>
              <a:off x="4000853" y="2523480"/>
              <a:ext cx="0" cy="3795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F2EC835-3106-42CC-0C19-FBBB79CADB61}"/>
                </a:ext>
              </a:extLst>
            </p:cNvPr>
            <p:cNvCxnSpPr/>
            <p:nvPr/>
          </p:nvCxnSpPr>
          <p:spPr>
            <a:xfrm>
              <a:off x="4000853" y="2517121"/>
              <a:ext cx="15129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66F4386-218A-FD67-C633-E125EEE6D397}"/>
                </a:ext>
              </a:extLst>
            </p:cNvPr>
            <p:cNvCxnSpPr>
              <a:cxnSpLocks/>
            </p:cNvCxnSpPr>
            <p:nvPr/>
          </p:nvCxnSpPr>
          <p:spPr>
            <a:xfrm>
              <a:off x="2783988" y="2265924"/>
              <a:ext cx="0" cy="6315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CDF338-5373-5143-6D34-26BEA19589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3988" y="2247117"/>
              <a:ext cx="5268828" cy="105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D50090B-0EB3-5047-7D3D-0D6D795A89AA}"/>
                </a:ext>
              </a:extLst>
            </p:cNvPr>
            <p:cNvCxnSpPr/>
            <p:nvPr/>
          </p:nvCxnSpPr>
          <p:spPr>
            <a:xfrm>
              <a:off x="1684359" y="1978467"/>
              <a:ext cx="0" cy="8757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7AB0594-75A4-09BC-3022-508DF5A2B3E1}"/>
                </a:ext>
              </a:extLst>
            </p:cNvPr>
            <p:cNvCxnSpPr/>
            <p:nvPr/>
          </p:nvCxnSpPr>
          <p:spPr>
            <a:xfrm>
              <a:off x="1684359" y="1939682"/>
              <a:ext cx="88124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94A31E4-7A26-BF8F-E5D6-5F67FA723884}"/>
                </a:ext>
              </a:extLst>
            </p:cNvPr>
            <p:cNvCxnSpPr>
              <a:cxnSpLocks/>
            </p:cNvCxnSpPr>
            <p:nvPr/>
          </p:nvCxnSpPr>
          <p:spPr>
            <a:xfrm>
              <a:off x="4481224" y="5131546"/>
              <a:ext cx="599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AEB8FCA-0168-1C12-1181-C9D5015C914E}"/>
                </a:ext>
              </a:extLst>
            </p:cNvPr>
            <p:cNvCxnSpPr>
              <a:cxnSpLocks/>
            </p:cNvCxnSpPr>
            <p:nvPr/>
          </p:nvCxnSpPr>
          <p:spPr>
            <a:xfrm>
              <a:off x="4481224" y="5956052"/>
              <a:ext cx="599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242EA5-84B5-CD30-EDEB-E5E33C7AF702}"/>
              </a:ext>
            </a:extLst>
          </p:cNvPr>
          <p:cNvCxnSpPr>
            <a:cxnSpLocks/>
          </p:cNvCxnSpPr>
          <p:nvPr/>
        </p:nvCxnSpPr>
        <p:spPr>
          <a:xfrm>
            <a:off x="1224146" y="1709940"/>
            <a:ext cx="985413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85D5F2C-81AF-8F1E-01CD-A4DEFD278179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976575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3E539A-DEB7-8AFA-D6FF-3DCF9C34B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730" y="820251"/>
            <a:ext cx="11556999" cy="4708566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3.1</a:t>
            </a:r>
            <a:r>
              <a:rPr lang="en-US" b="1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Proposed model: </a:t>
            </a:r>
            <a:r>
              <a:rPr lang="en-US" b="1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Unet</a:t>
            </a:r>
            <a:r>
              <a:rPr lang="en-US" b="1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backbone Efficient Net B7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9444A-4E35-F79D-F748-4D66E7DFD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3. </a:t>
            </a:r>
            <a:r>
              <a:rPr lang="vi-VN" b="1"/>
              <a:t>Methodology</a:t>
            </a:r>
            <a:r>
              <a:rPr lang="en-US" b="1"/>
              <a:t> </a:t>
            </a:r>
          </a:p>
        </p:txBody>
      </p:sp>
      <p:sp>
        <p:nvSpPr>
          <p:cNvPr id="4" name="Google Shape;63;p4">
            <a:extLst>
              <a:ext uri="{FF2B5EF4-FFF2-40B4-BE49-F238E27FC236}">
                <a16:creationId xmlns:a16="http://schemas.microsoft.com/office/drawing/2014/main" id="{321E15A5-A161-CE1D-9FAE-1ACFF7AA565D}"/>
              </a:ext>
            </a:extLst>
          </p:cNvPr>
          <p:cNvSpPr txBox="1">
            <a:spLocks/>
          </p:cNvSpPr>
          <p:nvPr/>
        </p:nvSpPr>
        <p:spPr>
          <a:xfrm>
            <a:off x="631669" y="1344847"/>
            <a:ext cx="11213059" cy="482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sz="2000" dirty="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Why using skip connection between image and mask output?</a:t>
            </a:r>
          </a:p>
          <a:p>
            <a:pPr marL="114300" indent="0">
              <a:buNone/>
            </a:pPr>
            <a:r>
              <a:rPr lang="en-US" sz="2000" dirty="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Advantage[11],[12]:</a:t>
            </a:r>
            <a:endParaRPr lang="en-US" sz="2400" dirty="0">
              <a:solidFill>
                <a:srgbClr val="1D3A6F"/>
              </a:solidFill>
              <a:highlight>
                <a:srgbClr val="FFFFFF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Increase model complexity, Overcome loss of information from encoder to decoder</a:t>
            </a:r>
          </a:p>
          <a:p>
            <a:pPr marL="114300" indent="0">
              <a:buNone/>
            </a:pPr>
            <a:r>
              <a:rPr lang="en-US" sz="2000" dirty="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Should be used with large amounts of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Reduces vanishing gradient phenomenon, making model training easier</a:t>
            </a:r>
          </a:p>
          <a:p>
            <a:pPr marL="114300" indent="0">
              <a:buNone/>
            </a:pPr>
            <a:r>
              <a:rPr lang="en-US" sz="2000" dirty="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Disadvantage:</a:t>
            </a:r>
          </a:p>
          <a:p>
            <a:r>
              <a:rPr lang="en-US" sz="2000" dirty="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Increases model complexity as well as the risk of overfitting</a:t>
            </a:r>
          </a:p>
          <a:p>
            <a:r>
              <a:rPr lang="en-US" sz="2000" dirty="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Reducing resources may be acceptable to increase performance</a:t>
            </a:r>
          </a:p>
          <a:p>
            <a:pPr marL="114300" indent="0">
              <a:buNone/>
            </a:pPr>
            <a:r>
              <a:rPr lang="en-US" sz="2000" dirty="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Useful when data is highly homogeneous [13] and careful combination of global and local information is required </a:t>
            </a:r>
            <a:r>
              <a:rPr lang="en-US" sz="2000" dirty="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 Suitable for Mammography </a:t>
            </a:r>
            <a:r>
              <a:rPr lang="vi-VN" sz="2000" dirty="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image</a:t>
            </a:r>
            <a:r>
              <a:rPr lang="en-US" sz="2000" dirty="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</a:t>
            </a:r>
            <a:r>
              <a:rPr lang="en-US" sz="2000" dirty="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[13] </a:t>
            </a:r>
            <a:endParaRPr lang="en-US" sz="2000" dirty="0">
              <a:solidFill>
                <a:srgbClr val="1D3A6F"/>
              </a:solidFill>
              <a:highlight>
                <a:srgbClr val="FFFFFF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Wingdings" panose="05000000000000000000" pitchFamily="2" charset="2"/>
            </a:endParaRPr>
          </a:p>
          <a:p>
            <a:pPr marL="114300" indent="0">
              <a:buNone/>
            </a:pPr>
            <a:r>
              <a:rPr lang="en-US" sz="2000" dirty="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          </a:t>
            </a:r>
            <a:r>
              <a:rPr lang="en-US" sz="2000" b="1" dirty="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The use of Skip connection should be considered</a:t>
            </a:r>
          </a:p>
          <a:p>
            <a:pPr marL="114300" indent="0">
              <a:buNone/>
            </a:pPr>
            <a:endParaRPr lang="en-US" sz="2000" dirty="0">
              <a:solidFill>
                <a:srgbClr val="1D3A6F"/>
              </a:solidFill>
              <a:highlight>
                <a:srgbClr val="FFFFFF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A242958-3127-21F2-5A4D-DEAAFD828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45563" y="2247961"/>
            <a:ext cx="1572200" cy="284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52AEFAF-895A-5B82-247F-BDB5ED957847}"/>
              </a:ext>
            </a:extLst>
          </p:cNvPr>
          <p:cNvSpPr/>
          <p:nvPr/>
        </p:nvSpPr>
        <p:spPr>
          <a:xfrm>
            <a:off x="330201" y="5153904"/>
            <a:ext cx="953729" cy="7184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F2900-DC67-BDFA-78DF-509EB8115B45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419679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CFB52A-F51F-A435-6D4D-03F85E79C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673" y="934351"/>
            <a:ext cx="7972551" cy="4827319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b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  <a:r>
              <a:rPr lang="en-US" b="1">
                <a:solidFill>
                  <a:srgbClr val="1D3A6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.1</a:t>
            </a:r>
            <a:r>
              <a:rPr lang="en-US" b="1" dirty="0">
                <a:solidFill>
                  <a:srgbClr val="1D3A6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Dataset</a:t>
            </a:r>
          </a:p>
          <a:p>
            <a:pPr marL="114300" indent="0">
              <a:buNone/>
            </a:pPr>
            <a:r>
              <a:rPr lang="en-US" sz="2400" i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  <a:r>
              <a:rPr lang="en-US" sz="2400" i="1">
                <a:solidFill>
                  <a:srgbClr val="1D3A6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.1.1</a:t>
            </a:r>
            <a:r>
              <a:rPr lang="en-US" sz="2400" i="1" dirty="0">
                <a:solidFill>
                  <a:srgbClr val="1D3A6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Curated Breast Imaging Subset of Digital Database for Screening Mammography (</a:t>
            </a:r>
            <a:r>
              <a:rPr lang="vi-VN" sz="2400" i="1" dirty="0">
                <a:solidFill>
                  <a:srgbClr val="1D3A6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CBIS – DDSM</a:t>
            </a:r>
            <a:r>
              <a:rPr lang="en-US" sz="2400" i="1" dirty="0">
                <a:solidFill>
                  <a:srgbClr val="1D3A6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DDSM is a well-known database of mammographic images.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CBIS-DDSM is an updated and standardized version of DDSM consisting of 2620 studies, containing cases of normal, benign, and malignant lesions with verified pathology information.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X-ray images with tumor sizes larger than 1024 × 1024 pixels are not used.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total of 1507 images were selected from all mammographic images with tumors in the CBIS-DDSM dataset.</a:t>
            </a:r>
            <a:endParaRPr lang="en-US" sz="240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8B8431-D790-950A-9AB9-F0B1BBE7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4. Experiment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459F37-E0F6-D6B7-B752-A79BF5153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536" y="1096330"/>
            <a:ext cx="2835963" cy="513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D80315-E2A3-BAFC-CCAF-929F23D7262B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719247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D604A1-E9E7-C530-416E-109361993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22" y="1187412"/>
            <a:ext cx="10467029" cy="4708566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i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  <a:r>
              <a:rPr lang="en-US" sz="2400" i="1">
                <a:solidFill>
                  <a:srgbClr val="1D3A6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.1.2. </a:t>
            </a:r>
            <a:r>
              <a:rPr lang="en-US" sz="2400" i="1" err="1">
                <a:solidFill>
                  <a:srgbClr val="1D3A6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INBreast</a:t>
            </a:r>
            <a:endParaRPr lang="vi-VN" sz="2400" b="0" i="0" dirty="0">
              <a:solidFill>
                <a:srgbClr val="1D3A6F"/>
              </a:solidFill>
              <a:effectLst/>
              <a:highlight>
                <a:srgbClr val="FFFFFF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400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6D76FA-3404-279F-12D9-0320E0CF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4. Experiment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44C72-4FB8-BB74-3BC0-BE637504497C}"/>
              </a:ext>
            </a:extLst>
          </p:cNvPr>
          <p:cNvSpPr txBox="1"/>
          <p:nvPr/>
        </p:nvSpPr>
        <p:spPr>
          <a:xfrm>
            <a:off x="613724" y="1690464"/>
            <a:ext cx="7385502" cy="4465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Collected at Centro </a:t>
            </a:r>
            <a:r>
              <a:rPr lang="en-US" sz="2400" b="0" i="0" dirty="0" err="1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Hospitalar</a:t>
            </a:r>
            <a:r>
              <a:rPr lang="en-US" sz="2400" b="0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S. Joao, Breast Center, Porto with the permission of the Portuguese National Data Protection Commission.</a:t>
            </a:r>
          </a:p>
          <a:p>
            <a:pPr marL="4572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Fully digital imaging equipment (in contrast to digitized X-ray imaging from film). </a:t>
            </a:r>
          </a:p>
          <a:p>
            <a:pPr marL="4572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collected from August 2008 to July 2010, </a:t>
            </a:r>
            <a:r>
              <a:rPr lang="en-US" sz="2400" b="0" i="0" dirty="0" err="1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INBreast</a:t>
            </a:r>
            <a:r>
              <a:rPr lang="en-US" sz="2400" b="0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comprises a total of 115 cases with a total of 410 images. </a:t>
            </a:r>
          </a:p>
          <a:p>
            <a:pPr marL="4572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dataset includes various types of lesions: masses, calcifications, asymmetries, and distortions. Roi mask images, annotated by experts, are also provided in XML format.</a:t>
            </a:r>
            <a:endParaRPr kumimoji="0" lang="vi-VN" sz="2400" b="0" i="0" u="none" strike="noStrike" kern="0" cap="none" spc="0" normalizeH="0" baseline="0" noProof="0" dirty="0">
              <a:ln>
                <a:noFill/>
              </a:ln>
              <a:solidFill>
                <a:srgbClr val="1D3A6F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B563ED-7F95-8A33-69EB-E7431905AEBB}"/>
              </a:ext>
            </a:extLst>
          </p:cNvPr>
          <p:cNvSpPr txBox="1"/>
          <p:nvPr/>
        </p:nvSpPr>
        <p:spPr>
          <a:xfrm>
            <a:off x="807522" y="915997"/>
            <a:ext cx="6181106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sz="2800" b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D3A6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.1.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9F8BB-9A19-0865-9057-08F62F0E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120" y="1969519"/>
            <a:ext cx="4291282" cy="3195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4DE1A4-C57F-3775-57B4-5DB379F5D304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600428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670999" y="1138370"/>
            <a:ext cx="6347318" cy="482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4.2</a:t>
            </a:r>
            <a:r>
              <a:rPr lang="en-US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b="1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Preprocessing</a:t>
            </a:r>
            <a:r>
              <a:rPr lang="vi-VN" b="1" dirty="0">
                <a:solidFill>
                  <a:srgbClr val="1D3A6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2400" b="1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1: Normalize the image set to 8-bit PNG format.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2: Flip the images entirely to the left.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3: Remove digitization errors. The cropping ratio is chosen as 4% of the image length for both the top and bottom edges; 1% of the image width for the left edge. Crop similarly for the Roi mask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4: Remove image labels and noisy components.</a:t>
            </a:r>
            <a:endParaRPr lang="en-US" dirty="0"/>
          </a:p>
        </p:txBody>
      </p:sp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330201" y="196519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b="1"/>
              <a:t>4. Experiment</a:t>
            </a:r>
            <a:endParaRPr lang="vi-VN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CB970-E16B-B895-5196-DBE1764BB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406" y="1652731"/>
            <a:ext cx="3744147" cy="1776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CEBB1B-FA4E-9624-48D8-CFE640192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405" y="3505514"/>
            <a:ext cx="3530391" cy="17844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327FB6-3987-AD55-015C-CCEB0A08B88E}"/>
              </a:ext>
            </a:extLst>
          </p:cNvPr>
          <p:cNvSpPr txBox="1"/>
          <p:nvPr/>
        </p:nvSpPr>
        <p:spPr>
          <a:xfrm>
            <a:off x="7454283" y="5360015"/>
            <a:ext cx="60979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 </a:t>
            </a:r>
            <a:r>
              <a:rPr lang="vi-VN" err="1"/>
              <a:t>Fig</a:t>
            </a:r>
            <a:r>
              <a:rPr lang="vi-VN"/>
              <a:t>. </a:t>
            </a:r>
            <a:r>
              <a:rPr lang="vi-VN" err="1"/>
              <a:t>Some</a:t>
            </a:r>
            <a:r>
              <a:rPr lang="vi-VN"/>
              <a:t> </a:t>
            </a:r>
            <a:r>
              <a:rPr lang="vi-VN" err="1"/>
              <a:t>images</a:t>
            </a:r>
            <a:r>
              <a:rPr lang="vi-VN"/>
              <a:t> </a:t>
            </a:r>
            <a:r>
              <a:rPr lang="vi-VN" err="1"/>
              <a:t>after</a:t>
            </a:r>
            <a:r>
              <a:rPr lang="vi-VN"/>
              <a:t> </a:t>
            </a:r>
            <a:r>
              <a:rPr lang="vi-VN" err="1"/>
              <a:t>preprocessing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FA871-426D-769B-82F0-E03316ABD11F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193523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"/>
          <p:cNvSpPr txBox="1"/>
          <p:nvPr/>
        </p:nvSpPr>
        <p:spPr>
          <a:xfrm>
            <a:off x="1216152" y="648425"/>
            <a:ext cx="9171432" cy="84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3600" b="1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Automatic Lesion Segmentation Method on Mammograms Using Deep Learning Patch-Based Techniques</a:t>
            </a:r>
          </a:p>
        </p:txBody>
      </p:sp>
      <p:sp>
        <p:nvSpPr>
          <p:cNvPr id="52" name="Google Shape;52;p2"/>
          <p:cNvSpPr txBox="1"/>
          <p:nvPr/>
        </p:nvSpPr>
        <p:spPr>
          <a:xfrm>
            <a:off x="1647519" y="3429000"/>
            <a:ext cx="8740065" cy="84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3A6F"/>
              </a:buClr>
              <a:buSzPts val="2800"/>
              <a:buFont typeface="Lato"/>
              <a:buNone/>
            </a:pPr>
            <a:r>
              <a:rPr lang="en-US" sz="2000" dirty="0">
                <a:solidFill>
                  <a:srgbClr val="1D3A6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Key words: </a:t>
            </a:r>
            <a:r>
              <a:rPr lang="en-US" sz="1800">
                <a:solidFill>
                  <a:srgbClr val="1D3A6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patch extraction, </a:t>
            </a:r>
            <a:r>
              <a:rPr lang="en-US" sz="1800" err="1">
                <a:solidFill>
                  <a:srgbClr val="1D3A6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Unet</a:t>
            </a:r>
            <a:r>
              <a:rPr lang="en-US" sz="1800">
                <a:solidFill>
                  <a:srgbClr val="1D3A6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1800" err="1">
                <a:solidFill>
                  <a:srgbClr val="1D3A6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mamography</a:t>
            </a:r>
            <a:r>
              <a:rPr lang="en-US" sz="1800">
                <a:solidFill>
                  <a:srgbClr val="1D3A6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deep learning, segmentation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F1E465-A6A5-0560-8B7A-FA9F9C992307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275303" y="1015340"/>
            <a:ext cx="5917661" cy="482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</a:t>
            </a:r>
            <a:r>
              <a:rPr lang="vi-VN" b="1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r>
              <a:rPr lang="en-US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Patch extraction from original images</a:t>
            </a:r>
            <a:endParaRPr lang="en-US" sz="2400" b="1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Patches are extracted from the original image with specific size and stride to ensure no information is missed.</a:t>
            </a:r>
            <a:endParaRPr lang="vi-VN" sz="2000" b="0" i="0" dirty="0">
              <a:solidFill>
                <a:srgbClr val="1D3A6F"/>
              </a:solidFill>
              <a:effectLst/>
              <a:highlight>
                <a:srgbClr val="FFFFFF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</p:txBody>
      </p:sp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330201" y="196519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b="1"/>
              <a:t>4. Experiment</a:t>
            </a:r>
            <a:endParaRPr lang="vi-VN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0D883-4DCF-877B-0EC5-25932B0D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331" y="4627142"/>
            <a:ext cx="1202638" cy="19031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D060BF3-6CC4-2C44-F9BD-4A26022A8FF4}"/>
              </a:ext>
            </a:extLst>
          </p:cNvPr>
          <p:cNvGrpSpPr/>
          <p:nvPr/>
        </p:nvGrpSpPr>
        <p:grpSpPr>
          <a:xfrm>
            <a:off x="2584055" y="4627142"/>
            <a:ext cx="1183386" cy="1903174"/>
            <a:chOff x="3270040" y="3334515"/>
            <a:chExt cx="1992983" cy="32112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BEABC45-04A7-F32D-5C6E-C50A59529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0040" y="3334515"/>
              <a:ext cx="1992983" cy="32112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1B966C-9A0D-0555-8759-EF2C6F3A5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2914" y="3429000"/>
              <a:ext cx="533474" cy="514422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B9152F3-C6C8-13AA-DE72-3E8F5EF08AA9}"/>
              </a:ext>
            </a:extLst>
          </p:cNvPr>
          <p:cNvSpPr/>
          <p:nvPr/>
        </p:nvSpPr>
        <p:spPr>
          <a:xfrm>
            <a:off x="2709807" y="4837646"/>
            <a:ext cx="491158" cy="46406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2350F1-1B80-648E-2E4D-703F50C67011}"/>
              </a:ext>
            </a:extLst>
          </p:cNvPr>
          <p:cNvSpPr/>
          <p:nvPr/>
        </p:nvSpPr>
        <p:spPr>
          <a:xfrm>
            <a:off x="4149559" y="4831651"/>
            <a:ext cx="491158" cy="46406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A5F3DC7-4167-C7A3-5FEA-8597DBB99215}"/>
              </a:ext>
            </a:extLst>
          </p:cNvPr>
          <p:cNvSpPr/>
          <p:nvPr/>
        </p:nvSpPr>
        <p:spPr>
          <a:xfrm>
            <a:off x="5640366" y="4748980"/>
            <a:ext cx="2083078" cy="7472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type of patch size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1E0D8E6-3B74-FE5A-E383-607E3A3F2534}"/>
              </a:ext>
            </a:extLst>
          </p:cNvPr>
          <p:cNvSpPr/>
          <p:nvPr/>
        </p:nvSpPr>
        <p:spPr>
          <a:xfrm>
            <a:off x="7901783" y="4272790"/>
            <a:ext cx="2569735" cy="17206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1024 x 1024 , stride = 128</a:t>
            </a:r>
          </a:p>
          <a:p>
            <a:pPr algn="ctr"/>
            <a:r>
              <a:rPr lang="en-US" dirty="0"/>
              <a:t>512 x 512 , stride = 64</a:t>
            </a:r>
          </a:p>
          <a:p>
            <a:pPr algn="ctr"/>
            <a:r>
              <a:rPr lang="en-US" dirty="0"/>
              <a:t>256x256 , stride = 64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F68406-25EE-08C4-2A8B-923F9D43C0A6}"/>
              </a:ext>
            </a:extLst>
          </p:cNvPr>
          <p:cNvSpPr txBox="1"/>
          <p:nvPr/>
        </p:nvSpPr>
        <p:spPr>
          <a:xfrm>
            <a:off x="7583353" y="296291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/>
              <a:t>Bảng thống kê độ biến thiên kích thước ảnh và BB</a:t>
            </a:r>
            <a:endParaRPr lang="en-US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A88265C-CB3A-5419-1D2E-19B70F2E0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427068"/>
              </p:ext>
            </p:extLst>
          </p:nvPr>
        </p:nvGraphicFramePr>
        <p:xfrm>
          <a:off x="6371303" y="1424880"/>
          <a:ext cx="5683045" cy="1502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871">
                  <a:extLst>
                    <a:ext uri="{9D8B030D-6E8A-4147-A177-3AD203B41FA5}">
                      <a16:colId xmlns:a16="http://schemas.microsoft.com/office/drawing/2014/main" val="3589342914"/>
                    </a:ext>
                  </a:extLst>
                </a:gridCol>
                <a:gridCol w="1071423">
                  <a:extLst>
                    <a:ext uri="{9D8B030D-6E8A-4147-A177-3AD203B41FA5}">
                      <a16:colId xmlns:a16="http://schemas.microsoft.com/office/drawing/2014/main" val="757126354"/>
                    </a:ext>
                  </a:extLst>
                </a:gridCol>
                <a:gridCol w="1092228">
                  <a:extLst>
                    <a:ext uri="{9D8B030D-6E8A-4147-A177-3AD203B41FA5}">
                      <a16:colId xmlns:a16="http://schemas.microsoft.com/office/drawing/2014/main" val="892849269"/>
                    </a:ext>
                  </a:extLst>
                </a:gridCol>
                <a:gridCol w="1144240">
                  <a:extLst>
                    <a:ext uri="{9D8B030D-6E8A-4147-A177-3AD203B41FA5}">
                      <a16:colId xmlns:a16="http://schemas.microsoft.com/office/drawing/2014/main" val="2209167785"/>
                    </a:ext>
                  </a:extLst>
                </a:gridCol>
                <a:gridCol w="1085283">
                  <a:extLst>
                    <a:ext uri="{9D8B030D-6E8A-4147-A177-3AD203B41FA5}">
                      <a16:colId xmlns:a16="http://schemas.microsoft.com/office/drawing/2014/main" val="2062401433"/>
                    </a:ext>
                  </a:extLst>
                </a:gridCol>
              </a:tblGrid>
              <a:tr h="37560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Width</a:t>
                      </a:r>
                      <a:r>
                        <a:rPr lang="vi-VN"/>
                        <a:t> (pixel)</a:t>
                      </a:r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Length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78202"/>
                  </a:ext>
                </a:extLst>
              </a:tr>
              <a:tr h="37560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Maximum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393717"/>
                  </a:ext>
                </a:extLst>
              </a:tr>
              <a:tr h="3756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287308"/>
                  </a:ext>
                </a:extLst>
              </a:tr>
              <a:tr h="3756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Bounding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662847"/>
                  </a:ext>
                </a:extLst>
              </a:tr>
            </a:tbl>
          </a:graphicData>
        </a:graphic>
      </p:graphicFrame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371ABC-1D9B-BFE7-49EA-EF60A0BAC34E}"/>
              </a:ext>
            </a:extLst>
          </p:cNvPr>
          <p:cNvSpPr/>
          <p:nvPr/>
        </p:nvSpPr>
        <p:spPr>
          <a:xfrm rot="5400000">
            <a:off x="8742393" y="3337637"/>
            <a:ext cx="888517" cy="7472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17349-30CF-366F-1D10-50440D7FA91A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21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E5FFBA-FC27-93B8-F414-C3E7C8917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929294"/>
              </p:ext>
            </p:extLst>
          </p:nvPr>
        </p:nvGraphicFramePr>
        <p:xfrm>
          <a:off x="229822" y="2955183"/>
          <a:ext cx="6499121" cy="151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780">
                  <a:extLst>
                    <a:ext uri="{9D8B030D-6E8A-4147-A177-3AD203B41FA5}">
                      <a16:colId xmlns:a16="http://schemas.microsoft.com/office/drawing/2014/main" val="2888658845"/>
                    </a:ext>
                  </a:extLst>
                </a:gridCol>
                <a:gridCol w="1624780">
                  <a:extLst>
                    <a:ext uri="{9D8B030D-6E8A-4147-A177-3AD203B41FA5}">
                      <a16:colId xmlns:a16="http://schemas.microsoft.com/office/drawing/2014/main" val="528512908"/>
                    </a:ext>
                  </a:extLst>
                </a:gridCol>
                <a:gridCol w="1933488">
                  <a:extLst>
                    <a:ext uri="{9D8B030D-6E8A-4147-A177-3AD203B41FA5}">
                      <a16:colId xmlns:a16="http://schemas.microsoft.com/office/drawing/2014/main" val="2479085771"/>
                    </a:ext>
                  </a:extLst>
                </a:gridCol>
                <a:gridCol w="1316073">
                  <a:extLst>
                    <a:ext uri="{9D8B030D-6E8A-4147-A177-3AD203B41FA5}">
                      <a16:colId xmlns:a16="http://schemas.microsoft.com/office/drawing/2014/main" val="1022651784"/>
                    </a:ext>
                  </a:extLst>
                </a:gridCol>
              </a:tblGrid>
              <a:tr h="635933"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BB size</a:t>
                      </a:r>
                      <a:endParaRPr lang="en-US" sz="1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5926" marR="75926" marT="37963" marB="379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a,b &lt; </a:t>
                      </a:r>
                      <a:r>
                        <a:rPr lang="en-US" sz="1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200</a:t>
                      </a:r>
                    </a:p>
                  </a:txBody>
                  <a:tcPr marL="75926" marR="75926" marT="37963" marB="379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(200&lt;a&lt;450)&amp;(b&lt;450)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(200&lt;b&lt;450)&amp;(a&lt;450)</a:t>
                      </a:r>
                    </a:p>
                  </a:txBody>
                  <a:tcPr marL="75926" marR="75926" marT="37963" marB="379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US" sz="1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5926" marR="75926" marT="37963" marB="37963"/>
                </a:tc>
                <a:extLst>
                  <a:ext uri="{0D108BD9-81ED-4DB2-BD59-A6C34878D82A}">
                    <a16:rowId xmlns:a16="http://schemas.microsoft.com/office/drawing/2014/main" val="3977015111"/>
                  </a:ext>
                </a:extLst>
              </a:tr>
              <a:tr h="455129">
                <a:tc>
                  <a:txBody>
                    <a:bodyPr/>
                    <a:lstStyle/>
                    <a:p>
                      <a:pPr algn="ctr"/>
                      <a:r>
                        <a:rPr lang="vi-VN" sz="15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Patch size</a:t>
                      </a:r>
                      <a:endParaRPr lang="en-US" sz="15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5926" marR="75926" marT="37963" marB="379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256x256</a:t>
                      </a:r>
                    </a:p>
                  </a:txBody>
                  <a:tcPr marL="75926" marR="75926" marT="37963" marB="379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515x512</a:t>
                      </a:r>
                    </a:p>
                  </a:txBody>
                  <a:tcPr marL="75926" marR="75926" marT="37963" marB="379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1024x1024</a:t>
                      </a:r>
                      <a:endParaRPr lang="en-US" sz="15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5926" marR="75926" marT="37963" marB="37963"/>
                </a:tc>
                <a:extLst>
                  <a:ext uri="{0D108BD9-81ED-4DB2-BD59-A6C34878D82A}">
                    <a16:rowId xmlns:a16="http://schemas.microsoft.com/office/drawing/2014/main" val="270995555"/>
                  </a:ext>
                </a:extLst>
              </a:tr>
              <a:tr h="421098">
                <a:tc>
                  <a:txBody>
                    <a:bodyPr/>
                    <a:lstStyle/>
                    <a:p>
                      <a:pPr algn="ctr"/>
                      <a:r>
                        <a:rPr lang="vi-VN" sz="150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Stride</a:t>
                      </a:r>
                      <a:endParaRPr lang="en-US" sz="150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5926" marR="75926" marT="37963" marB="379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64</a:t>
                      </a:r>
                    </a:p>
                  </a:txBody>
                  <a:tcPr marL="75926" marR="75926" marT="37963" marB="379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64</a:t>
                      </a:r>
                    </a:p>
                  </a:txBody>
                  <a:tcPr marL="75926" marR="75926" marT="37963" marB="379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250</a:t>
                      </a:r>
                      <a:endParaRPr lang="en-US" sz="15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75926" marR="75926" marT="37963" marB="37963"/>
                </a:tc>
                <a:extLst>
                  <a:ext uri="{0D108BD9-81ED-4DB2-BD59-A6C34878D82A}">
                    <a16:rowId xmlns:a16="http://schemas.microsoft.com/office/drawing/2014/main" val="4176653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845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4ED71D3-FCC4-0A32-D7BE-CDDDDB6DA6F3}"/>
              </a:ext>
            </a:extLst>
          </p:cNvPr>
          <p:cNvGrpSpPr/>
          <p:nvPr/>
        </p:nvGrpSpPr>
        <p:grpSpPr>
          <a:xfrm>
            <a:off x="2511665" y="2123106"/>
            <a:ext cx="1202638" cy="1903175"/>
            <a:chOff x="1581252" y="3709578"/>
            <a:chExt cx="1202638" cy="19031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80D883-4DCF-877B-0EC5-25932B0DE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1252" y="3709578"/>
              <a:ext cx="1202638" cy="19031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2C6C50-1273-EC28-632A-F015D97D1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4289" r="31171"/>
            <a:stretch/>
          </p:blipFill>
          <p:spPr>
            <a:xfrm>
              <a:off x="1624457" y="4644699"/>
              <a:ext cx="341602" cy="475386"/>
            </a:xfrm>
            <a:prstGeom prst="rect">
              <a:avLst/>
            </a:prstGeom>
          </p:spPr>
        </p:pic>
      </p:grpSp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397866" y="1119953"/>
            <a:ext cx="7798405" cy="482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</a:t>
            </a:r>
            <a:r>
              <a:rPr lang="vi-VN" b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r>
              <a:rPr lang="en-US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Patch extraction from original images</a:t>
            </a:r>
            <a:endParaRPr lang="en-US" sz="2400" b="1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18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Extract patch containing mass</a:t>
            </a:r>
            <a:endParaRPr lang="vi-VN" sz="2400" b="0" i="0">
              <a:solidFill>
                <a:srgbClr val="1D3A6F"/>
              </a:solidFill>
              <a:effectLst/>
              <a:highlight>
                <a:srgbClr val="FFFFFF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</p:txBody>
      </p:sp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330201" y="196519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b="1"/>
              <a:t>4. Experiment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060BF3-6CC4-2C44-F9BD-4A26022A8FF4}"/>
              </a:ext>
            </a:extLst>
          </p:cNvPr>
          <p:cNvGrpSpPr/>
          <p:nvPr/>
        </p:nvGrpSpPr>
        <p:grpSpPr>
          <a:xfrm>
            <a:off x="2511665" y="4716355"/>
            <a:ext cx="1183386" cy="1870242"/>
            <a:chOff x="3270040" y="3334515"/>
            <a:chExt cx="1992983" cy="32112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BEABC45-04A7-F32D-5C6E-C50A59529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0040" y="3334515"/>
              <a:ext cx="1992983" cy="32112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1B966C-9A0D-0555-8759-EF2C6F3A5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42914" y="3429000"/>
              <a:ext cx="533474" cy="514422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B9152F3-C6C8-13AA-DE72-3E8F5EF08AA9}"/>
              </a:ext>
            </a:extLst>
          </p:cNvPr>
          <p:cNvSpPr/>
          <p:nvPr/>
        </p:nvSpPr>
        <p:spPr>
          <a:xfrm>
            <a:off x="2637417" y="4926859"/>
            <a:ext cx="491158" cy="46406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2350F1-1B80-648E-2E4D-703F50C67011}"/>
              </a:ext>
            </a:extLst>
          </p:cNvPr>
          <p:cNvSpPr/>
          <p:nvPr/>
        </p:nvSpPr>
        <p:spPr>
          <a:xfrm>
            <a:off x="2650893" y="2327615"/>
            <a:ext cx="491158" cy="46406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DF437-FDDA-A9FD-54AB-5952067693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429"/>
          <a:stretch/>
        </p:blipFill>
        <p:spPr>
          <a:xfrm>
            <a:off x="8196271" y="4963375"/>
            <a:ext cx="1324904" cy="1376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E1808D-CD65-F241-188F-44BA5BEBBA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825"/>
          <a:stretch/>
        </p:blipFill>
        <p:spPr>
          <a:xfrm>
            <a:off x="8196271" y="2627193"/>
            <a:ext cx="1324904" cy="13374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7994CE-A37E-5177-0F9C-A27832FC93C1}"/>
              </a:ext>
            </a:extLst>
          </p:cNvPr>
          <p:cNvSpPr txBox="1"/>
          <p:nvPr/>
        </p:nvSpPr>
        <p:spPr>
          <a:xfrm>
            <a:off x="4092903" y="255122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number of pixels is 1 in the ROI image</a:t>
            </a:r>
          </a:p>
          <a:p>
            <a:r>
              <a:rPr lang="en-US" dirty="0"/>
              <a:t>= The number of pixels is 1 in the mask image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E0A5F88-987B-1E30-216D-FCC25A97D7F9}"/>
              </a:ext>
            </a:extLst>
          </p:cNvPr>
          <p:cNvSpPr/>
          <p:nvPr/>
        </p:nvSpPr>
        <p:spPr>
          <a:xfrm>
            <a:off x="4046189" y="3187429"/>
            <a:ext cx="3946462" cy="1206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2D681-5475-D5EA-F526-22DF331D6836}"/>
              </a:ext>
            </a:extLst>
          </p:cNvPr>
          <p:cNvSpPr txBox="1"/>
          <p:nvPr/>
        </p:nvSpPr>
        <p:spPr>
          <a:xfrm>
            <a:off x="7744324" y="21821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Label: Mask contains mass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A1414CF-53A6-5201-69A3-9627CD00A96F}"/>
              </a:ext>
            </a:extLst>
          </p:cNvPr>
          <p:cNvSpPr/>
          <p:nvPr/>
        </p:nvSpPr>
        <p:spPr>
          <a:xfrm rot="10800000">
            <a:off x="3038169" y="4269479"/>
            <a:ext cx="5884084" cy="1389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E3EF3D7-A929-8C35-9CD6-5334885470FF}"/>
              </a:ext>
            </a:extLst>
          </p:cNvPr>
          <p:cNvSpPr/>
          <p:nvPr/>
        </p:nvSpPr>
        <p:spPr>
          <a:xfrm rot="5400000">
            <a:off x="2881809" y="4442742"/>
            <a:ext cx="393424" cy="127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3B914D7-92E1-16F2-76EE-9C23B97B91F0}"/>
              </a:ext>
            </a:extLst>
          </p:cNvPr>
          <p:cNvSpPr/>
          <p:nvPr/>
        </p:nvSpPr>
        <p:spPr>
          <a:xfrm rot="5400000">
            <a:off x="8662011" y="4148186"/>
            <a:ext cx="393424" cy="127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859803-C463-E91B-8728-237F480EDB3A}"/>
              </a:ext>
            </a:extLst>
          </p:cNvPr>
          <p:cNvSpPr txBox="1"/>
          <p:nvPr/>
        </p:nvSpPr>
        <p:spPr>
          <a:xfrm>
            <a:off x="4696324" y="393461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Extract the same location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B129006-0D75-7CA8-6F70-F1FB5618953A}"/>
              </a:ext>
            </a:extLst>
          </p:cNvPr>
          <p:cNvSpPr/>
          <p:nvPr/>
        </p:nvSpPr>
        <p:spPr>
          <a:xfrm>
            <a:off x="4038204" y="5651476"/>
            <a:ext cx="3946462" cy="1206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39EB4D-DFC7-07DA-5BFA-A437EFFFBB43}"/>
              </a:ext>
            </a:extLst>
          </p:cNvPr>
          <p:cNvSpPr txBox="1"/>
          <p:nvPr/>
        </p:nvSpPr>
        <p:spPr>
          <a:xfrm>
            <a:off x="9680335" y="2662971"/>
            <a:ext cx="24268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extracted sample patches have an intersection degree (</a:t>
            </a:r>
            <a:r>
              <a:rPr lang="en-US" dirty="0" err="1"/>
              <a:t>IoU</a:t>
            </a:r>
            <a:r>
              <a:rPr lang="en-US" dirty="0"/>
              <a:t>) of less than 0.5 between each other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F0DED0-A9D2-8727-743A-8FC0775FEB44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655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4ED71D3-FCC4-0A32-D7BE-CDDDDB6DA6F3}"/>
              </a:ext>
            </a:extLst>
          </p:cNvPr>
          <p:cNvGrpSpPr/>
          <p:nvPr/>
        </p:nvGrpSpPr>
        <p:grpSpPr>
          <a:xfrm>
            <a:off x="2511665" y="2123106"/>
            <a:ext cx="1202638" cy="1903175"/>
            <a:chOff x="1581252" y="3709578"/>
            <a:chExt cx="1202638" cy="19031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80D883-4DCF-877B-0EC5-25932B0DE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1252" y="3709578"/>
              <a:ext cx="1202638" cy="19031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2C6C50-1273-EC28-632A-F015D97D1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4289" r="31171"/>
            <a:stretch/>
          </p:blipFill>
          <p:spPr>
            <a:xfrm>
              <a:off x="1624457" y="4644699"/>
              <a:ext cx="341602" cy="475386"/>
            </a:xfrm>
            <a:prstGeom prst="rect">
              <a:avLst/>
            </a:prstGeom>
          </p:spPr>
        </p:pic>
      </p:grpSp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359316" y="1119953"/>
            <a:ext cx="9706254" cy="482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4.3</a:t>
            </a:r>
            <a:r>
              <a:rPr lang="en-US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Patch extraction from original images</a:t>
            </a:r>
            <a:endParaRPr lang="en-US" sz="2400" b="1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Extract patch that does not contain mass</a:t>
            </a:r>
            <a:endParaRPr lang="en-US" dirty="0"/>
          </a:p>
        </p:txBody>
      </p:sp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330201" y="196519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b="1"/>
              <a:t>4. Experiment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060BF3-6CC4-2C44-F9BD-4A26022A8FF4}"/>
              </a:ext>
            </a:extLst>
          </p:cNvPr>
          <p:cNvGrpSpPr/>
          <p:nvPr/>
        </p:nvGrpSpPr>
        <p:grpSpPr>
          <a:xfrm>
            <a:off x="2511665" y="4716355"/>
            <a:ext cx="1183386" cy="1870242"/>
            <a:chOff x="3270040" y="3334515"/>
            <a:chExt cx="1992983" cy="32112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BEABC45-04A7-F32D-5C6E-C50A59529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0040" y="3334515"/>
              <a:ext cx="1992983" cy="32112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1B966C-9A0D-0555-8759-EF2C6F3A5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42914" y="3429000"/>
              <a:ext cx="533474" cy="514422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B9152F3-C6C8-13AA-DE72-3E8F5EF08AA9}"/>
              </a:ext>
            </a:extLst>
          </p:cNvPr>
          <p:cNvSpPr/>
          <p:nvPr/>
        </p:nvSpPr>
        <p:spPr>
          <a:xfrm>
            <a:off x="2637417" y="4926859"/>
            <a:ext cx="491158" cy="46406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2350F1-1B80-648E-2E4D-703F50C67011}"/>
              </a:ext>
            </a:extLst>
          </p:cNvPr>
          <p:cNvSpPr/>
          <p:nvPr/>
        </p:nvSpPr>
        <p:spPr>
          <a:xfrm>
            <a:off x="2650893" y="2327615"/>
            <a:ext cx="491158" cy="46406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7994CE-A37E-5177-0F9C-A27832FC93C1}"/>
              </a:ext>
            </a:extLst>
          </p:cNvPr>
          <p:cNvSpPr txBox="1"/>
          <p:nvPr/>
        </p:nvSpPr>
        <p:spPr>
          <a:xfrm>
            <a:off x="4696324" y="283681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number of pixels 1 is 0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E0A5F88-987B-1E30-216D-FCC25A97D7F9}"/>
              </a:ext>
            </a:extLst>
          </p:cNvPr>
          <p:cNvSpPr/>
          <p:nvPr/>
        </p:nvSpPr>
        <p:spPr>
          <a:xfrm>
            <a:off x="4046189" y="3187429"/>
            <a:ext cx="3946462" cy="1206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2D681-5475-D5EA-F526-22DF331D6836}"/>
              </a:ext>
            </a:extLst>
          </p:cNvPr>
          <p:cNvSpPr txBox="1"/>
          <p:nvPr/>
        </p:nvSpPr>
        <p:spPr>
          <a:xfrm>
            <a:off x="7744324" y="411816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Mask does not contain mass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B129006-0D75-7CA8-6F70-F1FB5618953A}"/>
              </a:ext>
            </a:extLst>
          </p:cNvPr>
          <p:cNvSpPr/>
          <p:nvPr/>
        </p:nvSpPr>
        <p:spPr>
          <a:xfrm>
            <a:off x="4038204" y="5651476"/>
            <a:ext cx="3946462" cy="1206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725A52-7B7A-D9F3-D083-3A5A3D27867B}"/>
              </a:ext>
            </a:extLst>
          </p:cNvPr>
          <p:cNvGrpSpPr/>
          <p:nvPr/>
        </p:nvGrpSpPr>
        <p:grpSpPr>
          <a:xfrm>
            <a:off x="8196271" y="2627193"/>
            <a:ext cx="1324904" cy="1337453"/>
            <a:chOff x="8196271" y="2627193"/>
            <a:chExt cx="1324904" cy="13374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E1808D-CD65-F241-188F-44BA5BE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1825"/>
            <a:stretch/>
          </p:blipFill>
          <p:spPr>
            <a:xfrm>
              <a:off x="8196271" y="2627193"/>
              <a:ext cx="1324904" cy="13374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7F6F55-3B82-BE25-A652-B2BAB90E1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22094" y="2733099"/>
              <a:ext cx="600159" cy="54300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21A9BF3-1849-64E0-CDDC-C893FE54B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208578" y="5161573"/>
            <a:ext cx="1372353" cy="13669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A7E8BE0-3A9B-39BF-33A9-208D97583588}"/>
              </a:ext>
            </a:extLst>
          </p:cNvPr>
          <p:cNvSpPr txBox="1"/>
          <p:nvPr/>
        </p:nvSpPr>
        <p:spPr>
          <a:xfrm>
            <a:off x="3549849" y="5038846"/>
            <a:ext cx="3042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number of pixels 1 </a:t>
            </a:r>
          </a:p>
          <a:p>
            <a:pPr algn="ctr"/>
            <a:r>
              <a:rPr lang="en-US" dirty="0"/>
              <a:t>is different from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2136D7-6CC6-721E-3641-5EFD2AE8387E}"/>
              </a:ext>
            </a:extLst>
          </p:cNvPr>
          <p:cNvSpPr txBox="1"/>
          <p:nvPr/>
        </p:nvSpPr>
        <p:spPr>
          <a:xfrm>
            <a:off x="5597776" y="5136509"/>
            <a:ext cx="3042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&lt;    0.5 % of image area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C5C0F-3FEA-79D0-3244-EF07B773A1A9}"/>
              </a:ext>
            </a:extLst>
          </p:cNvPr>
          <p:cNvSpPr txBox="1"/>
          <p:nvPr/>
        </p:nvSpPr>
        <p:spPr>
          <a:xfrm>
            <a:off x="7424775" y="652758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Patch contains normal breast tissue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B67EB8-C1C0-3E3A-1F4D-C5E199495EC5}"/>
              </a:ext>
            </a:extLst>
          </p:cNvPr>
          <p:cNvSpPr txBox="1"/>
          <p:nvPr/>
        </p:nvSpPr>
        <p:spPr>
          <a:xfrm>
            <a:off x="4444230" y="5834724"/>
            <a:ext cx="3042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Keep data imbalance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1A0C4-B62C-737F-19E6-D7C3AD6C5264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74328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4031714" y="5234780"/>
            <a:ext cx="5575423" cy="142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Total number of images after extracting the patch</a:t>
            </a:r>
            <a:endParaRPr lang="en-US" sz="1800"/>
          </a:p>
        </p:txBody>
      </p:sp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330201" y="196519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b="1"/>
              <a:t>4. Experiment</a:t>
            </a:r>
            <a:endParaRPr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99E2E76-0E24-C101-853C-BD8E3298B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422806"/>
              </p:ext>
            </p:extLst>
          </p:nvPr>
        </p:nvGraphicFramePr>
        <p:xfrm>
          <a:off x="1754455" y="2287306"/>
          <a:ext cx="888405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810">
                  <a:extLst>
                    <a:ext uri="{9D8B030D-6E8A-4147-A177-3AD203B41FA5}">
                      <a16:colId xmlns:a16="http://schemas.microsoft.com/office/drawing/2014/main" val="2999685402"/>
                    </a:ext>
                  </a:extLst>
                </a:gridCol>
                <a:gridCol w="1776810">
                  <a:extLst>
                    <a:ext uri="{9D8B030D-6E8A-4147-A177-3AD203B41FA5}">
                      <a16:colId xmlns:a16="http://schemas.microsoft.com/office/drawing/2014/main" val="1266847971"/>
                    </a:ext>
                  </a:extLst>
                </a:gridCol>
                <a:gridCol w="1776810">
                  <a:extLst>
                    <a:ext uri="{9D8B030D-6E8A-4147-A177-3AD203B41FA5}">
                      <a16:colId xmlns:a16="http://schemas.microsoft.com/office/drawing/2014/main" val="2440364743"/>
                    </a:ext>
                  </a:extLst>
                </a:gridCol>
                <a:gridCol w="1776810">
                  <a:extLst>
                    <a:ext uri="{9D8B030D-6E8A-4147-A177-3AD203B41FA5}">
                      <a16:colId xmlns:a16="http://schemas.microsoft.com/office/drawing/2014/main" val="2112575350"/>
                    </a:ext>
                  </a:extLst>
                </a:gridCol>
                <a:gridCol w="1776810">
                  <a:extLst>
                    <a:ext uri="{9D8B030D-6E8A-4147-A177-3AD203B41FA5}">
                      <a16:colId xmlns:a16="http://schemas.microsoft.com/office/drawing/2014/main" val="2385852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patches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65969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Training Set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1104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30633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61266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750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30633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37005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Validation Set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285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5066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10132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412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5066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6117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Test Set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2835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5670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9149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2835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37041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5417AAA-E09F-C403-B085-6DBDFD144CCA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912464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274D25-7064-4185-D4C5-79C6FBBB1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473" y="906919"/>
            <a:ext cx="11514528" cy="4827319"/>
          </a:xfrm>
        </p:spPr>
        <p:txBody>
          <a:bodyPr/>
          <a:lstStyle/>
          <a:p>
            <a:pPr marL="114300" indent="0">
              <a:buNone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5.1 Evaluation metrics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A0A267-0C23-F08F-2672-3E8139CB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5. Result and </a:t>
            </a:r>
            <a:r>
              <a:rPr lang="vi-VN" b="1"/>
              <a:t>e</a:t>
            </a:r>
            <a:r>
              <a:rPr lang="en-US" b="1"/>
              <a:t>valuation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6BB9C1-4DDC-A1AC-63C1-3516A45A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780" y="1423955"/>
            <a:ext cx="4772784" cy="45271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860F91-ADF1-C733-4062-A42A04A62FCE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735866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274D25-7064-4185-D4C5-79C6FBBB1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201" y="1080655"/>
            <a:ext cx="11514528" cy="4827319"/>
          </a:xfrm>
        </p:spPr>
        <p:txBody>
          <a:bodyPr/>
          <a:lstStyle/>
          <a:p>
            <a:pPr marL="114300" indent="0">
              <a:buNone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5.2 Training process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A0A267-0C23-F08F-2672-3E8139CB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5. Result and </a:t>
            </a:r>
            <a:r>
              <a:rPr lang="vi-VN" b="1"/>
              <a:t>e</a:t>
            </a:r>
            <a:r>
              <a:rPr lang="en-US" b="1"/>
              <a:t>valuation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BBFD8A-19B2-33E5-907D-9C1C36D89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055209"/>
              </p:ext>
            </p:extLst>
          </p:nvPr>
        </p:nvGraphicFramePr>
        <p:xfrm>
          <a:off x="4204494" y="950026"/>
          <a:ext cx="501734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8670">
                  <a:extLst>
                    <a:ext uri="{9D8B030D-6E8A-4147-A177-3AD203B41FA5}">
                      <a16:colId xmlns:a16="http://schemas.microsoft.com/office/drawing/2014/main" val="1600383591"/>
                    </a:ext>
                  </a:extLst>
                </a:gridCol>
                <a:gridCol w="2508670">
                  <a:extLst>
                    <a:ext uri="{9D8B030D-6E8A-4147-A177-3AD203B41FA5}">
                      <a16:colId xmlns:a16="http://schemas.microsoft.com/office/drawing/2014/main" val="399770865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Parameter,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07487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DL frameworks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Tensorflow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5282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29841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Learning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1e-4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87919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Lossfunction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Binary crossentropy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50728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19855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7779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Pretrained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3749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EC80F1-3CBA-E112-4B52-9DBFA4655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539737"/>
              </p:ext>
            </p:extLst>
          </p:nvPr>
        </p:nvGraphicFramePr>
        <p:xfrm>
          <a:off x="1731265" y="3810558"/>
          <a:ext cx="9342120" cy="2468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8424">
                  <a:extLst>
                    <a:ext uri="{9D8B030D-6E8A-4147-A177-3AD203B41FA5}">
                      <a16:colId xmlns:a16="http://schemas.microsoft.com/office/drawing/2014/main" val="1242441064"/>
                    </a:ext>
                  </a:extLst>
                </a:gridCol>
                <a:gridCol w="1868424">
                  <a:extLst>
                    <a:ext uri="{9D8B030D-6E8A-4147-A177-3AD203B41FA5}">
                      <a16:colId xmlns:a16="http://schemas.microsoft.com/office/drawing/2014/main" val="2447641459"/>
                    </a:ext>
                  </a:extLst>
                </a:gridCol>
                <a:gridCol w="1868424">
                  <a:extLst>
                    <a:ext uri="{9D8B030D-6E8A-4147-A177-3AD203B41FA5}">
                      <a16:colId xmlns:a16="http://schemas.microsoft.com/office/drawing/2014/main" val="3177101008"/>
                    </a:ext>
                  </a:extLst>
                </a:gridCol>
                <a:gridCol w="1868424">
                  <a:extLst>
                    <a:ext uri="{9D8B030D-6E8A-4147-A177-3AD203B41FA5}">
                      <a16:colId xmlns:a16="http://schemas.microsoft.com/office/drawing/2014/main" val="243624404"/>
                    </a:ext>
                  </a:extLst>
                </a:gridCol>
                <a:gridCol w="1868424">
                  <a:extLst>
                    <a:ext uri="{9D8B030D-6E8A-4147-A177-3AD203B41FA5}">
                      <a16:colId xmlns:a16="http://schemas.microsoft.com/office/drawing/2014/main" val="3814151453"/>
                    </a:ext>
                  </a:extLst>
                </a:gridCol>
              </a:tblGrid>
              <a:tr h="325016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CBIS-DDSM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INBreast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485699"/>
                  </a:ext>
                </a:extLst>
              </a:tr>
              <a:tr h="3250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Dice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IoU</a:t>
                      </a:r>
                      <a:r>
                        <a:rPr lang="en-US" dirty="0"/>
                        <a:t>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Dice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IoU</a:t>
                      </a:r>
                      <a:r>
                        <a:rPr lang="en-US" dirty="0"/>
                        <a:t>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313897"/>
                  </a:ext>
                </a:extLst>
              </a:tr>
              <a:tr h="325016">
                <a:tc>
                  <a:txBody>
                    <a:bodyPr/>
                    <a:lstStyle/>
                    <a:p>
                      <a:r>
                        <a:rPr lang="en-US" dirty="0"/>
                        <a:t>Standard </a:t>
                      </a:r>
                      <a:r>
                        <a:rPr lang="en-US" dirty="0" err="1"/>
                        <a:t>Unet</a:t>
                      </a:r>
                      <a:r>
                        <a:rPr lang="en-US" dirty="0"/>
                        <a:t> [9]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760479"/>
                  </a:ext>
                </a:extLst>
              </a:tr>
              <a:tr h="325016">
                <a:tc>
                  <a:txBody>
                    <a:bodyPr/>
                    <a:lstStyle/>
                    <a:p>
                      <a:r>
                        <a:rPr lang="en-US" dirty="0"/>
                        <a:t>Connected-</a:t>
                      </a:r>
                      <a:r>
                        <a:rPr lang="en-US" dirty="0" err="1"/>
                        <a:t>Unets</a:t>
                      </a:r>
                      <a:r>
                        <a:rPr lang="en-US" dirty="0"/>
                        <a:t> [9]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824559"/>
                  </a:ext>
                </a:extLst>
              </a:tr>
              <a:tr h="325016">
                <a:tc>
                  <a:txBody>
                    <a:bodyPr/>
                    <a:lstStyle/>
                    <a:p>
                      <a:r>
                        <a:rPr lang="en-US" dirty="0" err="1"/>
                        <a:t>AUNet</a:t>
                      </a:r>
                      <a:r>
                        <a:rPr lang="en-US" dirty="0"/>
                        <a:t> [10]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90.47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82.65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94.45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89.72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03414"/>
                  </a:ext>
                </a:extLst>
              </a:tr>
              <a:tr h="325016">
                <a:tc>
                  <a:txBody>
                    <a:bodyPr/>
                    <a:lstStyle/>
                    <a:p>
                      <a:r>
                        <a:rPr lang="en-US" b="1" dirty="0" err="1"/>
                        <a:t>Unet</a:t>
                      </a:r>
                      <a:r>
                        <a:rPr lang="en-US" b="1" dirty="0"/>
                        <a:t>-Efficient B7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94.82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619660"/>
                  </a:ext>
                </a:extLst>
              </a:tr>
              <a:tr h="454131">
                <a:tc>
                  <a:txBody>
                    <a:bodyPr/>
                    <a:lstStyle/>
                    <a:p>
                      <a:r>
                        <a:rPr lang="en-US" b="1"/>
                        <a:t>Unet-Efficient B7*</a:t>
                      </a:r>
                    </a:p>
                    <a:p>
                      <a:r>
                        <a:rPr lang="en-US" b="1"/>
                        <a:t>(Proposed model)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90.81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86.17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94.56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90.43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5473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F1F8581-63B5-807B-7FAC-86D5A8A1A099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955529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274D25-7064-4185-D4C5-79C6FBBB1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051" y="900388"/>
            <a:ext cx="11132827" cy="482731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high </a:t>
            </a:r>
            <a:r>
              <a:rPr lang="en-US" sz="2400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IoU</a:t>
            </a:r>
            <a:r>
              <a:rPr lang="en-US" sz="2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indicates that the model is capable of segmenting tumor regions with a fairly good match rate between predicted and actual.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--&gt; the overall performance of the model in correctly identifying the tumor region.</a:t>
            </a:r>
          </a:p>
          <a:p>
            <a:r>
              <a:rPr lang="en-US" sz="2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Dice Score lower than UNet-EfficientB7 shows that, although the area between predicted and actual is good, there is a large difference in the total number of pixels in the predicted area and the actual area.</a:t>
            </a:r>
          </a:p>
          <a:p>
            <a:r>
              <a:rPr lang="en-US" sz="2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Because the model predicts regions that are larger/or smaller than they actually are, this leads to differences in size and shape.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A0A267-0C23-F08F-2672-3E8139CB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6. Discussion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A065BA-F0E1-E5DE-063D-6E8510DC5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45" y="4405162"/>
            <a:ext cx="3767362" cy="1804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5C4D5-1315-1881-A43F-32C7C00BF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07946"/>
            <a:ext cx="4693779" cy="1701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9AEF58-D062-0680-7758-0E76C0618F59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574722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A0A267-0C23-F08F-2672-3E8139CB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5. Result and </a:t>
            </a:r>
            <a:r>
              <a:rPr lang="vi-VN" b="1"/>
              <a:t>e</a:t>
            </a:r>
            <a:r>
              <a:rPr lang="en-US" b="1"/>
              <a:t>valuation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1F8581-63B5-807B-7FAC-86D5A8A1A099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27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88C399-E535-39D6-851B-B6BCEDFAD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377" y="1402409"/>
            <a:ext cx="4928288" cy="1774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7A220E-6D1D-AA21-D84C-13AEB1D15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775" y="3980146"/>
            <a:ext cx="4854890" cy="17749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696F09-B76D-D9CD-8461-6F7110602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86" y="1472911"/>
            <a:ext cx="4805526" cy="34638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8820A3-416C-E737-C432-7C8B593B26C4}"/>
              </a:ext>
            </a:extLst>
          </p:cNvPr>
          <p:cNvSpPr txBox="1"/>
          <p:nvPr/>
        </p:nvSpPr>
        <p:spPr>
          <a:xfrm>
            <a:off x="911335" y="4867599"/>
            <a:ext cx="59250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 line: ground truth, </a:t>
            </a:r>
            <a:endParaRPr lang="vi-VN">
              <a:solidFill>
                <a:schemeClr val="accent1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vi-VN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G</a:t>
            </a:r>
            <a:r>
              <a:rPr lang="en-US" err="1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reen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line: segmentation from model 1,</a:t>
            </a:r>
            <a:endParaRPr lang="vi-VN">
              <a:solidFill>
                <a:schemeClr val="accent1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vi-VN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B</a:t>
            </a:r>
            <a:r>
              <a:rPr lang="en-US" err="1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lue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line: segmentation from model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7E9400-1A72-6CD4-6C89-B7E1107EB337}"/>
              </a:ext>
            </a:extLst>
          </p:cNvPr>
          <p:cNvSpPr txBox="1"/>
          <p:nvPr/>
        </p:nvSpPr>
        <p:spPr>
          <a:xfrm>
            <a:off x="438914" y="846200"/>
            <a:ext cx="98297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5.3</a:t>
            </a:r>
            <a:r>
              <a:rPr lang="vi-VN" sz="2800" b="1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 segmenting some patches</a:t>
            </a:r>
            <a:r>
              <a:rPr lang="vi-VN" sz="2800" b="1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containing masses</a:t>
            </a:r>
            <a:endParaRPr lang="en-US" sz="28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A5886B-794B-1E4C-8DE7-4A973AAB7730}"/>
              </a:ext>
            </a:extLst>
          </p:cNvPr>
          <p:cNvSpPr txBox="1"/>
          <p:nvPr/>
        </p:nvSpPr>
        <p:spPr>
          <a:xfrm>
            <a:off x="6096000" y="3177314"/>
            <a:ext cx="6041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Some patches containing masses where model 1 detected the masses, but model 2 did not detect the masses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0BC25F-A949-6962-B471-EB3607992EAD}"/>
              </a:ext>
            </a:extLst>
          </p:cNvPr>
          <p:cNvSpPr txBox="1"/>
          <p:nvPr/>
        </p:nvSpPr>
        <p:spPr>
          <a:xfrm>
            <a:off x="6087465" y="5755052"/>
            <a:ext cx="6041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Some patches containing masses where model </a:t>
            </a:r>
            <a:r>
              <a:rPr lang="vi-VN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detected the masses, but model </a:t>
            </a:r>
            <a:r>
              <a:rPr lang="vi-VN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did not detect the masses</a:t>
            </a:r>
          </a:p>
        </p:txBody>
      </p:sp>
    </p:spTree>
    <p:extLst>
      <p:ext uri="{BB962C8B-B14F-4D97-AF65-F5344CB8AC3E}">
        <p14:creationId xmlns:p14="http://schemas.microsoft.com/office/powerpoint/2010/main" val="819778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52C903-6D83-94F8-26A8-59578896C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601" y="1239666"/>
            <a:ext cx="9803608" cy="470856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method of extracting patches containing mass and not containing mass helps enhance image data for model training and testing</a:t>
            </a:r>
          </a:p>
          <a:p>
            <a:r>
              <a:rPr lang="en-US" sz="2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EfficientNet-B7 </a:t>
            </a:r>
            <a:r>
              <a:rPr lang="en-US" sz="2400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UNet</a:t>
            </a:r>
            <a:r>
              <a:rPr lang="en-US" sz="2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backbone model with skip connection between image- mask trained on patches of </a:t>
            </a:r>
            <a:r>
              <a:rPr lang="en-US" sz="2400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mamography</a:t>
            </a:r>
            <a:r>
              <a:rPr lang="en-US" sz="2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images gives good  segmentation results.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Improve tumor image segmentation performance.</a:t>
            </a:r>
          </a:p>
          <a:p>
            <a:r>
              <a:rPr lang="en-US" sz="2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Has potential applications with screening, diagnostic for breast cancer on mammograms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0F654-BE86-974C-052D-8FF58702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7. 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99701-AE6F-6E68-CD66-E048C66F5925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986856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52C903-6D83-94F8-26A8-59578896C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201" y="1225295"/>
            <a:ext cx="11556999" cy="4658097"/>
          </a:xfrm>
        </p:spPr>
        <p:txBody>
          <a:bodyPr>
            <a:normAutofit fontScale="77500" lnSpcReduction="20000"/>
          </a:bodyPr>
          <a:lstStyle/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r>
              <a:rPr lang="vi-VN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1] Freddie Bray et. al., "Global Cancer Statistics 2022: GLOBOCAN Estimates of Incidence and Mortality Worldwide for 36 Cancers in 185 </a:t>
            </a:r>
            <a:r>
              <a:rPr lang="en-US" sz="1400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countries,"A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Cancer Journal for Clinicians, vol. 74, pp. 229-263 (2024).</a:t>
            </a: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endParaRPr lang="en-US" sz="1400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[2] 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900-world-fact-sheet.pdf (who.int)</a:t>
            </a:r>
            <a:endParaRPr lang="en-US" sz="1400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endParaRPr lang="en-US" sz="1400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[3</a:t>
            </a:r>
            <a:r>
              <a:rPr lang="vi-VN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704-viet-nam-fact-sheet.pdf (who.int)</a:t>
            </a:r>
            <a:endParaRPr lang="en-US" sz="1400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endParaRPr lang="en-US" sz="1400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[4] . S. a. B. </a:t>
            </a:r>
            <a:r>
              <a:rPr lang="en-US" sz="1400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Nagarajanb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"Automatic diagnosis of mammographic abnormalities based on hybrid features with learning classifier," January 2012. </a:t>
            </a: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endParaRPr lang="en-US" sz="1400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just" hangingPunct="0">
              <a:lnSpc>
                <a:spcPts val="1100"/>
              </a:lnSpc>
              <a:spcBef>
                <a:spcPts val="0"/>
              </a:spcBef>
              <a:buNone/>
              <a:tabLst>
                <a:tab pos="216535" algn="l"/>
              </a:tabLst>
            </a:pP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[5] S. M. R. M. B. K. M. I. </a:t>
            </a:r>
            <a:r>
              <a:rPr lang="en-US" sz="1400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Afsaneh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Jalalian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"Foundation and methodologies in computer-aided diagnosis systems for breast cancer detection”," EXCLI J, p. 16: 113–137, 2017. </a:t>
            </a: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endParaRPr lang="en-US" sz="1400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endParaRPr lang="en-US" sz="1400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[6] P. F. a. T. B. Olaf </a:t>
            </a:r>
            <a:r>
              <a:rPr lang="en-US" sz="1400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Ronneberger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"U-Net: Convolutional Networks for Biomedical Image Segmentation," MICCAI, 2015.</a:t>
            </a: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endParaRPr lang="en-US" sz="1400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[7] Q. V. L. </a:t>
            </a:r>
            <a:r>
              <a:rPr lang="en-US" sz="1400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Mingxing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Tan, "</a:t>
            </a:r>
            <a:r>
              <a:rPr lang="en-US" sz="1400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EfficientNet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Rethinking Model Scaling for Convolutional Neural Networks," International Conference on Machine Learning, 2019. </a:t>
            </a: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endParaRPr lang="en-US" sz="1400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just" hangingPunct="0">
              <a:lnSpc>
                <a:spcPts val="1100"/>
              </a:lnSpc>
              <a:spcBef>
                <a:spcPts val="0"/>
              </a:spcBef>
              <a:buNone/>
              <a:tabLst>
                <a:tab pos="216535" algn="l"/>
              </a:tabLst>
            </a:pP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[8] </a:t>
            </a:r>
            <a:r>
              <a:rPr lang="en-US" sz="1400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Quintana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Gonzalo </a:t>
            </a:r>
            <a:r>
              <a:rPr lang="en-US" sz="1400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Iñaki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et al. "Exploiting Patch Sizes and Resolutions for Multi-Scale Deep Learning in Mammogram Image Classification." Bioengineering, vol. 10, no. 5, 2023, p. 534, </a:t>
            </a: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endParaRPr lang="en-US" sz="1400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[9] </a:t>
            </a:r>
            <a:r>
              <a:rPr lang="en-US" sz="1400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Baccouche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A, Garcia-</a:t>
            </a:r>
            <a:r>
              <a:rPr lang="en-US" sz="1400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Zapirain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B, Castillo Olea C, </a:t>
            </a:r>
            <a:r>
              <a:rPr lang="en-US" sz="1400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Elmaghraby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AS. Connected-</a:t>
            </a:r>
            <a:r>
              <a:rPr lang="en-US" sz="1400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UNets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a deep learning architecture for breast mass segmentation. NPJ Breast Cancer. 2021 Dec 2;7(1):151. </a:t>
            </a:r>
            <a:r>
              <a:rPr lang="en-US" sz="1400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doi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10.1038/s41523-021-00358-x. PMID: 34857755; PMCID: PMC8640011.</a:t>
            </a:r>
            <a:endParaRPr lang="vi-VN" sz="1400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endParaRPr lang="en-US" sz="1400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[10] </a:t>
            </a:r>
            <a:r>
              <a:rPr lang="en-US" sz="1400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Alkhaleefah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Mohammad, et al. "Connected-</a:t>
            </a:r>
            <a:r>
              <a:rPr lang="en-US" sz="1400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SegNets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A Deep Learning Model for Breast Tumor Segmentation from X-ray Images." Cancers, vol. 14, no. 16, 2022, p. 4030.</a:t>
            </a: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endParaRPr lang="en-US" sz="1400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[11] Xu, </a:t>
            </a:r>
            <a:r>
              <a:rPr lang="en-US" sz="1400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Guoping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et al. "Development of Skip Connection in Deep Neural Networks for Computer Vision and Medical Image Analysis: A Survey." Wuhan Institute of Technology, Wuhan, Hubei, China, 430205. Wuhan University, Wuhan, Hubei, China, 430072</a:t>
            </a: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endParaRPr lang="en-US" sz="1400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[12] </a:t>
            </a:r>
            <a:r>
              <a:rPr lang="en-US" sz="1400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Lachinov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Dmitrii</a:t>
            </a: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et al. "Projective Skip-Connections for Segmentation Along a Subset of Dimensions in Retinal OCT." Medical Imaging.</a:t>
            </a: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endParaRPr lang="en-US" sz="1400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r>
              <a:rPr lang="en-US" sz="1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[13] Chang, Tien-Yu, et al. "Three-layer Heterogeneous Mammographic Phantoms for Monte Carlo Simulation of Normalized Glandular Dose Coefficients in Mammography." Breast Dosimetry for Mammography.</a:t>
            </a: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endParaRPr lang="en-US" sz="1400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endParaRPr lang="en-US" sz="1400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endParaRPr lang="en-US" sz="1400" dirty="0"/>
          </a:p>
          <a:p>
            <a:pPr marL="0" marR="0" lvl="0" indent="0" algn="just" hangingPunct="0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16535" algn="l"/>
              </a:tabLst>
            </a:pPr>
            <a:endParaRPr lang="vi-VN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0F654-BE86-974C-052D-8FF58702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8. </a:t>
            </a:r>
            <a:r>
              <a:rPr lang="vi-VN" b="1"/>
              <a:t>Reference</a:t>
            </a:r>
            <a:r>
              <a:rPr lang="en-US" b="1"/>
              <a:t>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BF596-E647-B483-84C6-E99398F345EB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045889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233A1F-5497-EC30-3A19-CA887E2D85CC}"/>
              </a:ext>
            </a:extLst>
          </p:cNvPr>
          <p:cNvSpPr txBox="1"/>
          <p:nvPr/>
        </p:nvSpPr>
        <p:spPr>
          <a:xfrm>
            <a:off x="3609505" y="1373263"/>
            <a:ext cx="71231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Members</a:t>
            </a:r>
            <a:r>
              <a:rPr lang="en-US" sz="2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</a:p>
          <a:p>
            <a:r>
              <a:rPr lang="vi-VN" sz="240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</a:t>
            </a:r>
            <a:r>
              <a:rPr lang="en-US" sz="2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Mai </a:t>
            </a:r>
            <a:r>
              <a:rPr lang="en-US" sz="240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Tat </a:t>
            </a:r>
            <a:r>
              <a:rPr lang="en-US" sz="2400" err="1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Chuyen</a:t>
            </a:r>
            <a:r>
              <a:rPr lang="en-US" sz="240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– 20213683</a:t>
            </a:r>
          </a:p>
          <a:p>
            <a:r>
              <a:rPr lang="vi-VN" sz="240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sz="240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Trinh Khanh</a:t>
            </a:r>
            <a:r>
              <a:rPr lang="en-US" sz="2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Ly – 20213676</a:t>
            </a:r>
          </a:p>
          <a:p>
            <a:r>
              <a:rPr lang="vi-VN" sz="240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</a:t>
            </a:r>
            <a:r>
              <a:rPr lang="en-US" sz="2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Ong </a:t>
            </a:r>
            <a:r>
              <a:rPr lang="en-US" sz="240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 Huyen </a:t>
            </a:r>
            <a:r>
              <a:rPr lang="en-US" sz="2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Trang – 20213683</a:t>
            </a:r>
          </a:p>
          <a:p>
            <a:endParaRPr lang="en-US" sz="2400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Instructor</a:t>
            </a:r>
            <a:r>
              <a:rPr lang="en-US" sz="2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40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PhD</a:t>
            </a:r>
            <a:r>
              <a:rPr lang="en-US" sz="2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  <a:r>
              <a:rPr lang="en-US" sz="240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Nguyen</a:t>
            </a:r>
            <a:r>
              <a:rPr lang="en-US" sz="2400" dirty="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>
                <a:solidFill>
                  <a:srgbClr val="1D3A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Viet Dung</a:t>
            </a:r>
            <a:endParaRPr lang="en-US" sz="2400" dirty="0">
              <a:solidFill>
                <a:srgbClr val="1D3A6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1B766-DCAF-CB9A-4DD0-E093E372CCC8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9740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body" idx="1"/>
          </p:nvPr>
        </p:nvSpPr>
        <p:spPr>
          <a:xfrm>
            <a:off x="5054395" y="2697353"/>
            <a:ext cx="6894575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000">
                <a:solidFill>
                  <a:srgbClr val="1D3A6F"/>
                </a:solidFill>
              </a:rPr>
              <a:t>THANK YOU FOR YOUR LISTENING</a:t>
            </a:r>
            <a:r>
              <a:rPr lang="en-US" sz="4000" dirty="0">
                <a:solidFill>
                  <a:srgbClr val="1D3A6F"/>
                </a:solidFill>
              </a:rPr>
              <a:t>!</a:t>
            </a:r>
            <a:endParaRPr sz="4000" dirty="0">
              <a:solidFill>
                <a:srgbClr val="1D3A6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6ACA8A-493E-2CED-6F20-60E6C837C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0209" y="1098943"/>
            <a:ext cx="5689599" cy="4827319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sz="5200">
                <a:solidFill>
                  <a:srgbClr val="1D3A6F"/>
                </a:solidFill>
              </a:rPr>
              <a:t>Content:</a:t>
            </a:r>
          </a:p>
          <a:p>
            <a:pPr marL="114300" indent="0">
              <a:buNone/>
            </a:pPr>
            <a:r>
              <a:rPr lang="en-US" sz="3600" dirty="0">
                <a:solidFill>
                  <a:srgbClr val="1D3A6F"/>
                </a:solidFill>
              </a:rPr>
              <a:t>1. </a:t>
            </a:r>
            <a:r>
              <a:rPr lang="en-US" sz="3600">
                <a:solidFill>
                  <a:srgbClr val="1D3A6F"/>
                </a:solidFill>
              </a:rPr>
              <a:t>Introduction</a:t>
            </a:r>
            <a:endParaRPr lang="en-US" sz="3600" dirty="0">
              <a:solidFill>
                <a:srgbClr val="1D3A6F"/>
              </a:solidFill>
            </a:endParaRPr>
          </a:p>
          <a:p>
            <a:pPr marL="114300" indent="0">
              <a:buNone/>
            </a:pPr>
            <a:r>
              <a:rPr lang="en-US" sz="3600" dirty="0">
                <a:solidFill>
                  <a:srgbClr val="1D3A6F"/>
                </a:solidFill>
              </a:rPr>
              <a:t>2. Related </a:t>
            </a:r>
            <a:r>
              <a:rPr lang="en-US" sz="3600">
                <a:solidFill>
                  <a:srgbClr val="1D3A6F"/>
                </a:solidFill>
              </a:rPr>
              <a:t>works</a:t>
            </a:r>
            <a:endParaRPr lang="en-US" sz="3600" dirty="0">
              <a:solidFill>
                <a:srgbClr val="1D3A6F"/>
              </a:solidFill>
            </a:endParaRPr>
          </a:p>
          <a:p>
            <a:pPr marL="114300" indent="0">
              <a:buNone/>
            </a:pPr>
            <a:r>
              <a:rPr lang="en-US" sz="3600" dirty="0">
                <a:solidFill>
                  <a:srgbClr val="1D3A6F"/>
                </a:solidFill>
              </a:rPr>
              <a:t>3. </a:t>
            </a:r>
            <a:r>
              <a:rPr lang="en-US" sz="3600">
                <a:solidFill>
                  <a:srgbClr val="1D3A6F"/>
                </a:solidFill>
              </a:rPr>
              <a:t>Methodology</a:t>
            </a:r>
            <a:endParaRPr lang="en-US" sz="3600" dirty="0">
              <a:solidFill>
                <a:srgbClr val="1D3A6F"/>
              </a:solidFill>
            </a:endParaRPr>
          </a:p>
          <a:p>
            <a:pPr marL="114300" indent="0">
              <a:buNone/>
            </a:pPr>
            <a:r>
              <a:rPr lang="en-US" sz="3600" dirty="0">
                <a:solidFill>
                  <a:srgbClr val="1D3A6F"/>
                </a:solidFill>
              </a:rPr>
              <a:t>4. </a:t>
            </a:r>
            <a:r>
              <a:rPr lang="en-US" sz="3600">
                <a:solidFill>
                  <a:srgbClr val="1D3A6F"/>
                </a:solidFill>
              </a:rPr>
              <a:t>Experiment</a:t>
            </a:r>
          </a:p>
          <a:p>
            <a:pPr marL="114300" indent="0">
              <a:buNone/>
            </a:pPr>
            <a:r>
              <a:rPr lang="en-US" sz="3600" dirty="0">
                <a:solidFill>
                  <a:srgbClr val="1D3A6F"/>
                </a:solidFill>
              </a:rPr>
              <a:t>5. </a:t>
            </a:r>
            <a:r>
              <a:rPr lang="en-US" sz="3600">
                <a:solidFill>
                  <a:srgbClr val="1D3A6F"/>
                </a:solidFill>
              </a:rPr>
              <a:t>Result and Evaluation</a:t>
            </a:r>
            <a:endParaRPr lang="en-US" sz="3600" dirty="0">
              <a:solidFill>
                <a:srgbClr val="1D3A6F"/>
              </a:solidFill>
            </a:endParaRPr>
          </a:p>
          <a:p>
            <a:pPr marL="114300" indent="0">
              <a:buNone/>
            </a:pPr>
            <a:r>
              <a:rPr lang="en-US" sz="3600" dirty="0">
                <a:solidFill>
                  <a:srgbClr val="1D3A6F"/>
                </a:solidFill>
              </a:rPr>
              <a:t>6. </a:t>
            </a:r>
            <a:r>
              <a:rPr lang="en-US" sz="3600" err="1">
                <a:solidFill>
                  <a:srgbClr val="1D3A6F"/>
                </a:solidFill>
              </a:rPr>
              <a:t>Discusion</a:t>
            </a:r>
            <a:endParaRPr lang="en-US" sz="3600">
              <a:solidFill>
                <a:srgbClr val="1D3A6F"/>
              </a:solidFill>
            </a:endParaRPr>
          </a:p>
          <a:p>
            <a:pPr marL="114300" indent="0">
              <a:buNone/>
            </a:pPr>
            <a:r>
              <a:rPr lang="en-US" sz="3600">
                <a:solidFill>
                  <a:srgbClr val="1D3A6F"/>
                </a:solidFill>
              </a:rPr>
              <a:t>7. Conclusion</a:t>
            </a:r>
            <a:endParaRPr lang="en-US" sz="3600" dirty="0">
              <a:solidFill>
                <a:srgbClr val="1D3A6F"/>
              </a:solidFill>
            </a:endParaRPr>
          </a:p>
          <a:p>
            <a:pPr marL="114300" indent="0">
              <a:buNone/>
            </a:pPr>
            <a:r>
              <a:rPr lang="en-US" sz="3600">
                <a:solidFill>
                  <a:srgbClr val="1D3A6F"/>
                </a:solidFill>
              </a:rPr>
              <a:t>8. References</a:t>
            </a:r>
          </a:p>
          <a:p>
            <a:pPr marL="114300" indent="0">
              <a:buNone/>
            </a:pPr>
            <a:endParaRPr lang="en-US" dirty="0"/>
          </a:p>
          <a:p>
            <a:pPr marL="628650" indent="-514350">
              <a:buAutoNum type="arabicPeriod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D1CC30-EF13-8755-7427-9E530D76D145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03480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>
            <a:spLocks noGrp="1"/>
          </p:cNvSpPr>
          <p:nvPr>
            <p:ph type="body" idx="1"/>
          </p:nvPr>
        </p:nvSpPr>
        <p:spPr>
          <a:xfrm>
            <a:off x="430785" y="1175301"/>
            <a:ext cx="6939279" cy="4708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14300" indent="0" algn="l">
              <a:buNone/>
            </a:pPr>
            <a:r>
              <a:rPr lang="en-US" b="1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1.1 Overview of Breast Cancer</a:t>
            </a:r>
          </a:p>
          <a:p>
            <a:pPr algn="l"/>
            <a:r>
              <a:rPr lang="en-US" sz="2600" b="0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most common cancer in women globally [1] </a:t>
            </a:r>
          </a:p>
          <a:p>
            <a:pPr algn="l"/>
            <a:r>
              <a:rPr lang="en-US" sz="2600" b="0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 mortality rates, especially in developing countries [2] </a:t>
            </a:r>
          </a:p>
          <a:p>
            <a:pPr algn="l"/>
            <a:r>
              <a:rPr lang="en-US" sz="2600" b="0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Vietnam in 2022, among female cancers, breast cancer has the highest incidence rate at 28.9%, with approximately 24,563 new cases, resulting in 10,008 deaths [3]</a:t>
            </a:r>
          </a:p>
          <a:p>
            <a:pPr algn="l"/>
            <a:r>
              <a:rPr lang="en-US" sz="2600" b="0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use of imaging diagnostic tools for regular screening to detect diseases at an early stage is crucial.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>
              <a:solidFill>
                <a:srgbClr val="1D3A6F"/>
              </a:solidFill>
            </a:endParaRPr>
          </a:p>
        </p:txBody>
      </p:sp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330201" y="196519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b="1"/>
              <a:t>1.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D37F1-B449-E057-2106-9E7E94A3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63" y="1035125"/>
            <a:ext cx="3731093" cy="4787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658025-0749-CDB9-8A3D-EB7D3FC0196F}"/>
              </a:ext>
            </a:extLst>
          </p:cNvPr>
          <p:cNvSpPr txBox="1"/>
          <p:nvPr/>
        </p:nvSpPr>
        <p:spPr>
          <a:xfrm>
            <a:off x="7927848" y="5822874"/>
            <a:ext cx="3264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Tỷ lệ các ca mắc ung thư mới ở nữ giới tại Việt Nam theo Globocan 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D43C10-4C60-7810-CAB4-E2747ABC3608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613A39-E4A1-2DBF-5376-6CB46C87E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201" y="1226959"/>
            <a:ext cx="6390639" cy="4827319"/>
          </a:xfrm>
        </p:spPr>
        <p:txBody>
          <a:bodyPr/>
          <a:lstStyle/>
          <a:p>
            <a:pPr marL="114300" indent="0" algn="l">
              <a:buNone/>
            </a:pPr>
            <a:r>
              <a:rPr lang="en-US" b="1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1.2. Mammography:</a:t>
            </a:r>
          </a:p>
          <a:p>
            <a:pPr algn="l"/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quick, non-invasive, and cost-effective method for screening breast cancer </a:t>
            </a:r>
          </a:p>
          <a:p>
            <a:pPr algn="l"/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Utilizes X-ray imaging to visualize breast tissue. </a:t>
            </a:r>
          </a:p>
          <a:p>
            <a:pPr algn="l"/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Two common applications are screening mammography and diagnostic mammography.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D222EE-37AC-0E3B-E7D8-D4BCDBA6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1. Introduction</a:t>
            </a:r>
          </a:p>
        </p:txBody>
      </p:sp>
      <p:pic>
        <p:nvPicPr>
          <p:cNvPr id="2050" name="Picture 2" descr="Tầm soát, chẩn đoán ung thư vú bằng kỹ thuật chụp X-quang tuyến vú tại MEDLATEC">
            <a:extLst>
              <a:ext uri="{FF2B5EF4-FFF2-40B4-BE49-F238E27FC236}">
                <a16:creationId xmlns:a16="http://schemas.microsoft.com/office/drawing/2014/main" id="{66C0CE8C-2936-FC35-DC16-5042AB678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003" y="1808226"/>
            <a:ext cx="4762500" cy="303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3B9D21-BE46-E07F-B1D9-69255E2615FB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61325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4C81DE-ACB3-795D-5DC5-3469F65EC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449" y="1074717"/>
            <a:ext cx="10670031" cy="4708566"/>
          </a:xfrm>
        </p:spPr>
        <p:txBody>
          <a:bodyPr>
            <a:normAutofit/>
          </a:bodyPr>
          <a:lstStyle/>
          <a:p>
            <a:pPr marL="114300" indent="0" algn="l">
              <a:buNone/>
            </a:pPr>
            <a:r>
              <a:rPr lang="en-US" b="1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1.3. Lesions on Mammographic Images </a:t>
            </a:r>
          </a:p>
          <a:p>
            <a:pPr marL="114300" indent="0" algn="l">
              <a:buNone/>
            </a:pPr>
            <a:r>
              <a:rPr lang="en-US" sz="2400">
                <a:solidFill>
                  <a:srgbClr val="1D3A6F"/>
                </a:solidFill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Calcification </a:t>
            </a:r>
          </a:p>
          <a:p>
            <a:pPr algn="l">
              <a:buFontTx/>
              <a:buChar char="-"/>
            </a:pPr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Mass lesions: characterized by various attributes: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Shape (round, lobulated, oval, irregular) [4]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Margins (well-defined, ill-defined, or spiculated)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Size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Location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Contrast</a:t>
            </a:r>
          </a:p>
          <a:p>
            <a:pPr marL="114300" indent="0" algn="l">
              <a:buNone/>
            </a:pPr>
            <a:r>
              <a:rPr lang="en-US" sz="2400" b="0" i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Detecting mass lesions is more challenging than calcifications due to their similarity and ambiguity in characteristics compared to normal tissue [5]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4573E-8627-41DF-B1A5-F5F2516D6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1. 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7095E-06E5-FD3C-3C8D-022330D89666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62658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02E87C-14B9-4F65-B3AB-077EE317C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202" y="1245247"/>
            <a:ext cx="11514528" cy="4827319"/>
          </a:xfrm>
        </p:spPr>
        <p:txBody>
          <a:bodyPr>
            <a:normAutofit/>
          </a:bodyPr>
          <a:lstStyle/>
          <a:p>
            <a:pPr marL="114300" indent="0" algn="l">
              <a:buNone/>
            </a:pPr>
            <a:r>
              <a:rPr lang="en-US" sz="2400" b="1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1.4 Importance of Early Detection of Breast Cancer: </a:t>
            </a:r>
          </a:p>
          <a:p>
            <a:pPr algn="l"/>
            <a:r>
              <a:rPr lang="en-US" sz="2400" b="0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Early detection of breast masses reduces the mortality rate by 20% (in the United States) and allows for curative treatment. Reduces treatment costs and time. </a:t>
            </a:r>
          </a:p>
          <a:p>
            <a:pPr algn="l"/>
            <a:r>
              <a:rPr lang="en-US" sz="2400" b="0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Early detection can ensure aesthetic outcomes.</a:t>
            </a:r>
          </a:p>
          <a:p>
            <a:pPr algn="l"/>
            <a:endParaRPr lang="en-US" sz="2400" b="0" i="0" dirty="0">
              <a:solidFill>
                <a:srgbClr val="1D3A6F"/>
              </a:solidFill>
              <a:effectLst/>
              <a:highlight>
                <a:srgbClr val="FFFFFF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14300" indent="0" algn="l">
              <a:buNone/>
            </a:pPr>
            <a:r>
              <a:rPr lang="en-US" sz="2400" b="1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1.5 Challenges for doctors in Diagnosis: </a:t>
            </a:r>
          </a:p>
          <a:p>
            <a:pPr algn="l"/>
            <a:r>
              <a:rPr lang="en-US" sz="2400" b="0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Difficulty in interpretation due to the complex structure </a:t>
            </a:r>
          </a:p>
          <a:p>
            <a:pPr marL="114300" indent="0" algn="l">
              <a:buNone/>
            </a:pPr>
            <a:r>
              <a:rPr lang="en-US" sz="2400" b="0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 the breast.</a:t>
            </a:r>
          </a:p>
          <a:p>
            <a:pPr algn="l"/>
            <a:r>
              <a:rPr lang="en-US" sz="2400" b="0" i="0" dirty="0">
                <a:solidFill>
                  <a:srgbClr val="1D3A6F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Overlapping structures may obscure abnormal findings.</a:t>
            </a:r>
          </a:p>
          <a:p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52079938-9316-D0A1-39DC-AF5951F65D9E}"/>
              </a:ext>
            </a:extLst>
          </p:cNvPr>
          <p:cNvSpPr txBox="1">
            <a:spLocks/>
          </p:cNvSpPr>
          <p:nvPr/>
        </p:nvSpPr>
        <p:spPr>
          <a:xfrm>
            <a:off x="330202" y="242041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/>
              <a:t>1.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9FE84F-3FED-3D89-FF86-21C8DE6A5C33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8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96CB40-F6EF-4013-711D-34D590214AC2}"/>
              </a:ext>
            </a:extLst>
          </p:cNvPr>
          <p:cNvGrpSpPr/>
          <p:nvPr/>
        </p:nvGrpSpPr>
        <p:grpSpPr>
          <a:xfrm>
            <a:off x="9603446" y="2726849"/>
            <a:ext cx="2441069" cy="3496970"/>
            <a:chOff x="2667665" y="2337823"/>
            <a:chExt cx="1992983" cy="32112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A9DA6B-E0AD-8901-CCDF-3817E51A6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665" y="2337823"/>
              <a:ext cx="1992983" cy="32112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60C116-0CEB-7F96-F541-E828C3D21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1006" y="2418127"/>
              <a:ext cx="533473" cy="514422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36858A9-8B66-6A86-1B2B-FA0250B429FF}"/>
              </a:ext>
            </a:extLst>
          </p:cNvPr>
          <p:cNvSpPr/>
          <p:nvPr/>
        </p:nvSpPr>
        <p:spPr>
          <a:xfrm>
            <a:off x="9708283" y="4292514"/>
            <a:ext cx="633853" cy="633544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16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E1B960F-C6A4-B9F7-1FE2-D2F6ABDAC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96850"/>
            <a:ext cx="11514138" cy="434975"/>
          </a:xfrm>
        </p:spPr>
        <p:txBody>
          <a:bodyPr/>
          <a:lstStyle/>
          <a:p>
            <a:r>
              <a:rPr lang="en-US" b="1"/>
              <a:t>1.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F64E3A-5089-F78D-42E1-EF30BF020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488" y="2004372"/>
            <a:ext cx="7030057" cy="36619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AC03D1-5938-9C6D-9201-A27B1918276F}"/>
              </a:ext>
            </a:extLst>
          </p:cNvPr>
          <p:cNvSpPr txBox="1"/>
          <p:nvPr/>
        </p:nvSpPr>
        <p:spPr>
          <a:xfrm>
            <a:off x="448954" y="1191668"/>
            <a:ext cx="6097978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D3A6F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1.</a:t>
            </a:r>
            <a:r>
              <a:rPr kumimoji="0" lang="vi-VN" sz="2800" b="1" i="0" u="none" strike="noStrike" kern="0" cap="none" spc="0" normalizeH="0" baseline="0" noProof="0">
                <a:ln>
                  <a:noFill/>
                </a:ln>
                <a:solidFill>
                  <a:srgbClr val="1D3A6F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6 </a:t>
            </a:r>
            <a:r>
              <a:rPr kumimoji="0" lang="vi-VN" sz="2800" b="1" i="0" u="none" strike="noStrike" kern="0" cap="none" spc="0" normalizeH="0" baseline="0" noProof="0" err="1">
                <a:ln>
                  <a:noFill/>
                </a:ln>
                <a:solidFill>
                  <a:srgbClr val="1D3A6F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System</a:t>
            </a:r>
            <a:r>
              <a:rPr kumimoji="0" lang="vi-VN" sz="2800" b="1" i="0" u="none" strike="noStrike" kern="0" cap="none" spc="0" normalizeH="0" baseline="0" noProof="0">
                <a:ln>
                  <a:noFill/>
                </a:ln>
                <a:solidFill>
                  <a:srgbClr val="1D3A6F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0" lang="vi-VN" sz="2800" b="1" i="0" u="none" strike="noStrike" kern="0" cap="none" spc="0" normalizeH="0" baseline="0" noProof="0" err="1">
                <a:ln>
                  <a:noFill/>
                </a:ln>
                <a:solidFill>
                  <a:srgbClr val="1D3A6F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diagram</a:t>
            </a:r>
            <a:r>
              <a:rPr kumimoji="0" lang="vi-VN" sz="2800" b="1" i="0" u="none" strike="noStrike" kern="0" cap="none" spc="0" normalizeH="0" baseline="0" noProof="0">
                <a:ln>
                  <a:noFill/>
                </a:ln>
                <a:solidFill>
                  <a:srgbClr val="1D3A6F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1D3A6F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D24FF-1D49-3A28-DD63-38C7DE538029}"/>
              </a:ext>
            </a:extLst>
          </p:cNvPr>
          <p:cNvSpPr txBox="1"/>
          <p:nvPr/>
        </p:nvSpPr>
        <p:spPr>
          <a:xfrm>
            <a:off x="11471563" y="63651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975009333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5C550AD1B2F248BD1C29BCB1DBA9A2" ma:contentTypeVersion="0" ma:contentTypeDescription="Create a new document." ma:contentTypeScope="" ma:versionID="77e6ec6bbbb38a04017445833fe1ede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563F98-3D76-4219-B68B-625978A7265A}">
  <ds:schemaRefs>
    <ds:schemaRef ds:uri="http://purl.org/dc/terms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5904D06-E36B-4967-8AD2-ED0E04C087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35650A-7CF0-42C4-8F8D-26A81EB118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1671</TotalTime>
  <Words>2286</Words>
  <Application>Microsoft Office PowerPoint</Application>
  <PresentationFormat>Widescreen</PresentationFormat>
  <Paragraphs>385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Lato Light</vt:lpstr>
      <vt:lpstr>Play</vt:lpstr>
      <vt:lpstr>Wingdings</vt:lpstr>
      <vt:lpstr>Söhne</vt:lpstr>
      <vt:lpstr>Arial</vt:lpstr>
      <vt:lpstr>Lato</vt:lpstr>
      <vt:lpstr>Chủ đề Office</vt:lpstr>
      <vt:lpstr>PowerPoint Presentation</vt:lpstr>
      <vt:lpstr>PowerPoint Presentation</vt:lpstr>
      <vt:lpstr>PowerPoint Presentation</vt:lpstr>
      <vt:lpstr>PowerPoint Presentation</vt:lpstr>
      <vt:lpstr>1. Introduction</vt:lpstr>
      <vt:lpstr>1. Introduction</vt:lpstr>
      <vt:lpstr>1. Introduction</vt:lpstr>
      <vt:lpstr>PowerPoint Presentation</vt:lpstr>
      <vt:lpstr>1. Introduction</vt:lpstr>
      <vt:lpstr>2. Related works</vt:lpstr>
      <vt:lpstr>2. Related Works</vt:lpstr>
      <vt:lpstr>2. Related Works</vt:lpstr>
      <vt:lpstr>2. Related work</vt:lpstr>
      <vt:lpstr>2. Related work</vt:lpstr>
      <vt:lpstr>3. Methodology</vt:lpstr>
      <vt:lpstr>3. Methodology </vt:lpstr>
      <vt:lpstr>4. Experiment</vt:lpstr>
      <vt:lpstr>4. Experiment</vt:lpstr>
      <vt:lpstr>4. Experiment</vt:lpstr>
      <vt:lpstr>4. Experiment</vt:lpstr>
      <vt:lpstr>4. Experiment</vt:lpstr>
      <vt:lpstr>4. Experiment</vt:lpstr>
      <vt:lpstr>4. Experiment</vt:lpstr>
      <vt:lpstr>5. Result and evaluation</vt:lpstr>
      <vt:lpstr>5. Result and evaluation</vt:lpstr>
      <vt:lpstr>6. Discussion</vt:lpstr>
      <vt:lpstr>5. Result and evaluation</vt:lpstr>
      <vt:lpstr>7. Conclusion</vt:lpstr>
      <vt:lpstr>8.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Bách Duy</dc:creator>
  <cp:lastModifiedBy>Mai Tat Chuyen 20213657</cp:lastModifiedBy>
  <cp:revision>18</cp:revision>
  <dcterms:created xsi:type="dcterms:W3CDTF">2024-05-05T17:19:01Z</dcterms:created>
  <dcterms:modified xsi:type="dcterms:W3CDTF">2024-05-16T08:55:10Z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0x010100185C550AD1B2F248BD1C29BCB1DBA9A2</vt:lpwstr>
  </property>
</Properties>
</file>